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Unbounded"/>
      <p:regular r:id="rId13"/>
    </p:embeddedFont>
    <p:embeddedFont>
      <p:font typeface="Unbounded"/>
      <p:regular r:id="rId14"/>
    </p:embeddedFont>
    <p:embeddedFont>
      <p:font typeface="Cabin"/>
      <p:regular r:id="rId15"/>
    </p:embeddedFont>
    <p:embeddedFont>
      <p:font typeface="Cabin"/>
      <p:regular r:id="rId16"/>
    </p:embeddedFont>
    <p:embeddedFont>
      <p:font typeface="Cabin"/>
      <p:regular r:id="rId17"/>
    </p:embeddedFont>
    <p:embeddedFont>
      <p:font typeface="Cabin"/>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433"/>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98198" y="2714744"/>
            <a:ext cx="4977884" cy="2800112"/>
          </a:xfrm>
          <a:prstGeom prst="rect">
            <a:avLst/>
          </a:prstGeom>
        </p:spPr>
      </p:pic>
      <p:sp>
        <p:nvSpPr>
          <p:cNvPr id="4" name="Text 0"/>
          <p:cNvSpPr/>
          <p:nvPr/>
        </p:nvSpPr>
        <p:spPr>
          <a:xfrm>
            <a:off x="711756" y="1134189"/>
            <a:ext cx="7720489" cy="1650921"/>
          </a:xfrm>
          <a:prstGeom prst="rect">
            <a:avLst/>
          </a:prstGeom>
          <a:noFill/>
          <a:ln/>
        </p:spPr>
        <p:txBody>
          <a:bodyPr wrap="square" lIns="0" tIns="0" rIns="0" bIns="0" rtlCol="0" anchor="t"/>
          <a:lstStyle/>
          <a:p>
            <a:pPr indent="0" marL="0">
              <a:lnSpc>
                <a:spcPts val="6500"/>
              </a:lnSpc>
              <a:buNone/>
            </a:pPr>
            <a:r>
              <a:rPr lang="en-US" sz="5200" dirty="0">
                <a:solidFill>
                  <a:srgbClr val="FFFFFF"/>
                </a:solidFill>
                <a:latin typeface="Unbounded" pitchFamily="34" charset="0"/>
                <a:ea typeface="Unbounded" pitchFamily="34" charset="-122"/>
                <a:cs typeface="Unbounded" pitchFamily="34" charset="-120"/>
              </a:rPr>
              <a:t>SMART INDIA HACKATHON 2024</a:t>
            </a:r>
            <a:endParaRPr lang="en-US" sz="5200" dirty="0"/>
          </a:p>
        </p:txBody>
      </p:sp>
      <p:sp>
        <p:nvSpPr>
          <p:cNvPr id="5" name="Text 1"/>
          <p:cNvSpPr/>
          <p:nvPr/>
        </p:nvSpPr>
        <p:spPr>
          <a:xfrm>
            <a:off x="711756" y="3090148"/>
            <a:ext cx="7720489" cy="325279"/>
          </a:xfrm>
          <a:prstGeom prst="rect">
            <a:avLst/>
          </a:prstGeom>
          <a:noFill/>
          <a:ln/>
        </p:spPr>
        <p:txBody>
          <a:bodyPr wrap="none" lIns="0" tIns="0" rIns="0" bIns="0" rtlCol="0" anchor="t"/>
          <a:lstStyle/>
          <a:p>
            <a:pPr indent="0" marL="0">
              <a:lnSpc>
                <a:spcPts val="2550"/>
              </a:lnSpc>
              <a:buNone/>
            </a:pPr>
            <a:r>
              <a:rPr lang="en-US" sz="1600" dirty="0">
                <a:solidFill>
                  <a:srgbClr val="CAD6DE"/>
                </a:solidFill>
                <a:latin typeface="Cabin" pitchFamily="34" charset="0"/>
                <a:ea typeface="Cabin" pitchFamily="34" charset="-122"/>
                <a:cs typeface="Cabin" pitchFamily="34" charset="-120"/>
              </a:rPr>
              <a:t>- **Problem Statement ID – SIH1620** </a:t>
            </a:r>
            <a:endParaRPr lang="en-US" sz="1600" dirty="0"/>
          </a:p>
        </p:txBody>
      </p:sp>
      <p:sp>
        <p:nvSpPr>
          <p:cNvPr id="6" name="Text 2"/>
          <p:cNvSpPr/>
          <p:nvPr/>
        </p:nvSpPr>
        <p:spPr>
          <a:xfrm>
            <a:off x="711756" y="3644146"/>
            <a:ext cx="7720489" cy="650558"/>
          </a:xfrm>
          <a:prstGeom prst="rect">
            <a:avLst/>
          </a:prstGeom>
          <a:noFill/>
          <a:ln/>
        </p:spPr>
        <p:txBody>
          <a:bodyPr wrap="square" lIns="0" tIns="0" rIns="0" bIns="0" rtlCol="0" anchor="t"/>
          <a:lstStyle/>
          <a:p>
            <a:pPr indent="0" marL="0">
              <a:lnSpc>
                <a:spcPts val="2550"/>
              </a:lnSpc>
              <a:buNone/>
            </a:pPr>
            <a:r>
              <a:rPr lang="en-US" sz="1600" dirty="0">
                <a:solidFill>
                  <a:srgbClr val="CAD6DE"/>
                </a:solidFill>
                <a:latin typeface="Cabin" pitchFamily="34" charset="0"/>
                <a:ea typeface="Cabin" pitchFamily="34" charset="-122"/>
                <a:cs typeface="Cabin" pitchFamily="34" charset="-120"/>
              </a:rPr>
              <a:t>- **Problem Statement Title - Queuing models in OPDs/ availability of beds/ admission of patients. A hospital based solution is ideal which can be integrated with city wide module .</a:t>
            </a:r>
            <a:endParaRPr lang="en-US" sz="1600" dirty="0"/>
          </a:p>
        </p:txBody>
      </p:sp>
      <p:sp>
        <p:nvSpPr>
          <p:cNvPr id="7" name="Text 3"/>
          <p:cNvSpPr/>
          <p:nvPr/>
        </p:nvSpPr>
        <p:spPr>
          <a:xfrm>
            <a:off x="711756" y="4523423"/>
            <a:ext cx="7720489" cy="325279"/>
          </a:xfrm>
          <a:prstGeom prst="rect">
            <a:avLst/>
          </a:prstGeom>
          <a:noFill/>
          <a:ln/>
        </p:spPr>
        <p:txBody>
          <a:bodyPr wrap="none" lIns="0" tIns="0" rIns="0" bIns="0" rtlCol="0" anchor="t"/>
          <a:lstStyle/>
          <a:p>
            <a:pPr indent="0" marL="0">
              <a:lnSpc>
                <a:spcPts val="2550"/>
              </a:lnSpc>
              <a:buNone/>
            </a:pPr>
            <a:r>
              <a:rPr lang="en-US" sz="1600" dirty="0">
                <a:solidFill>
                  <a:srgbClr val="CAD6DE"/>
                </a:solidFill>
                <a:latin typeface="Cabin" pitchFamily="34" charset="0"/>
                <a:ea typeface="Cabin" pitchFamily="34" charset="-122"/>
                <a:cs typeface="Cabin" pitchFamily="34" charset="-120"/>
              </a:rPr>
              <a:t> -Theme - MedTech / BioTech / HealthTech</a:t>
            </a:r>
            <a:endParaRPr lang="en-US" sz="1600" dirty="0"/>
          </a:p>
        </p:txBody>
      </p:sp>
      <p:sp>
        <p:nvSpPr>
          <p:cNvPr id="8" name="Text 4"/>
          <p:cNvSpPr/>
          <p:nvPr/>
        </p:nvSpPr>
        <p:spPr>
          <a:xfrm>
            <a:off x="711756" y="5077420"/>
            <a:ext cx="7720489" cy="325279"/>
          </a:xfrm>
          <a:prstGeom prst="rect">
            <a:avLst/>
          </a:prstGeom>
          <a:noFill/>
          <a:ln/>
        </p:spPr>
        <p:txBody>
          <a:bodyPr wrap="none" lIns="0" tIns="0" rIns="0" bIns="0" rtlCol="0" anchor="t"/>
          <a:lstStyle/>
          <a:p>
            <a:pPr indent="0" marL="0">
              <a:lnSpc>
                <a:spcPts val="2550"/>
              </a:lnSpc>
              <a:buNone/>
            </a:pPr>
            <a:r>
              <a:rPr lang="en-US" sz="1600" dirty="0">
                <a:solidFill>
                  <a:srgbClr val="CAD6DE"/>
                </a:solidFill>
                <a:latin typeface="Cabin" pitchFamily="34" charset="0"/>
                <a:ea typeface="Cabin" pitchFamily="34" charset="-122"/>
                <a:cs typeface="Cabin" pitchFamily="34" charset="-120"/>
              </a:rPr>
              <a:t> - PS Category - Software</a:t>
            </a:r>
            <a:endParaRPr lang="en-US" sz="1600" dirty="0"/>
          </a:p>
        </p:txBody>
      </p:sp>
      <p:sp>
        <p:nvSpPr>
          <p:cNvPr id="9" name="Text 5"/>
          <p:cNvSpPr/>
          <p:nvPr/>
        </p:nvSpPr>
        <p:spPr>
          <a:xfrm>
            <a:off x="711756" y="5631418"/>
            <a:ext cx="7720489" cy="325279"/>
          </a:xfrm>
          <a:prstGeom prst="rect">
            <a:avLst/>
          </a:prstGeom>
          <a:noFill/>
          <a:ln/>
        </p:spPr>
        <p:txBody>
          <a:bodyPr wrap="none" lIns="0" tIns="0" rIns="0" bIns="0" rtlCol="0" anchor="t"/>
          <a:lstStyle/>
          <a:p>
            <a:pPr indent="0" marL="0">
              <a:lnSpc>
                <a:spcPts val="2550"/>
              </a:lnSpc>
              <a:buNone/>
            </a:pPr>
            <a:r>
              <a:rPr lang="en-US" sz="1600" dirty="0">
                <a:solidFill>
                  <a:srgbClr val="CAD6DE"/>
                </a:solidFill>
                <a:latin typeface="Cabin" pitchFamily="34" charset="0"/>
                <a:ea typeface="Cabin" pitchFamily="34" charset="-122"/>
                <a:cs typeface="Cabin" pitchFamily="34" charset="-120"/>
              </a:rPr>
              <a:t> - Team ID -</a:t>
            </a:r>
            <a:endParaRPr lang="en-US" sz="1600" dirty="0"/>
          </a:p>
        </p:txBody>
      </p:sp>
      <p:sp>
        <p:nvSpPr>
          <p:cNvPr id="10" name="Text 6"/>
          <p:cNvSpPr/>
          <p:nvPr/>
        </p:nvSpPr>
        <p:spPr>
          <a:xfrm>
            <a:off x="711756" y="6185416"/>
            <a:ext cx="7720489" cy="325279"/>
          </a:xfrm>
          <a:prstGeom prst="rect">
            <a:avLst/>
          </a:prstGeom>
          <a:noFill/>
          <a:ln/>
        </p:spPr>
        <p:txBody>
          <a:bodyPr wrap="none" lIns="0" tIns="0" rIns="0" bIns="0" rtlCol="0" anchor="t"/>
          <a:lstStyle/>
          <a:p>
            <a:pPr indent="0" marL="0">
              <a:lnSpc>
                <a:spcPts val="2550"/>
              </a:lnSpc>
              <a:buNone/>
            </a:pPr>
            <a:r>
              <a:rPr lang="en-US" sz="1600" dirty="0">
                <a:solidFill>
                  <a:srgbClr val="CAD6DE"/>
                </a:solidFill>
                <a:latin typeface="Cabin" pitchFamily="34" charset="0"/>
                <a:ea typeface="Cabin" pitchFamily="34" charset="-122"/>
                <a:cs typeface="Cabin" pitchFamily="34" charset="-120"/>
              </a:rPr>
              <a:t> - Team Name (Registered on portal) - THE SIxX</a:t>
            </a:r>
            <a:endParaRPr lang="en-US" sz="1600" dirty="0"/>
          </a:p>
        </p:txBody>
      </p:sp>
      <p:sp>
        <p:nvSpPr>
          <p:cNvPr id="11" name="Shape 7"/>
          <p:cNvSpPr/>
          <p:nvPr/>
        </p:nvSpPr>
        <p:spPr>
          <a:xfrm>
            <a:off x="711756" y="6754654"/>
            <a:ext cx="325398" cy="325398"/>
          </a:xfrm>
          <a:prstGeom prst="roundRect">
            <a:avLst>
              <a:gd name="adj" fmla="val 28098162"/>
            </a:avLst>
          </a:prstGeom>
          <a:noFill/>
          <a:ln w="7620">
            <a:solidFill>
              <a:srgbClr val="FFFFFF"/>
            </a:solidFill>
            <a:prstDash val="solid"/>
          </a:ln>
        </p:spPr>
      </p:sp>
      <p:pic>
        <p:nvPicPr>
          <p:cNvPr id="12" name="Image 2" descr="preencoded.png">    </p:cNvPr>
          <p:cNvPicPr>
            <a:picLocks noChangeAspect="1"/>
          </p:cNvPicPr>
          <p:nvPr/>
        </p:nvPicPr>
        <p:blipFill>
          <a:blip r:embed="rId3"/>
          <a:stretch>
            <a:fillRect/>
          </a:stretch>
        </p:blipFill>
        <p:spPr>
          <a:xfrm>
            <a:off x="719376" y="6762274"/>
            <a:ext cx="310158" cy="310158"/>
          </a:xfrm>
          <a:prstGeom prst="rect">
            <a:avLst/>
          </a:prstGeom>
        </p:spPr>
      </p:pic>
      <p:sp>
        <p:nvSpPr>
          <p:cNvPr id="13" name="Text 8"/>
          <p:cNvSpPr/>
          <p:nvPr/>
        </p:nvSpPr>
        <p:spPr>
          <a:xfrm>
            <a:off x="1138833" y="6739414"/>
            <a:ext cx="2067520" cy="355878"/>
          </a:xfrm>
          <a:prstGeom prst="rect">
            <a:avLst/>
          </a:prstGeom>
          <a:noFill/>
          <a:ln/>
        </p:spPr>
        <p:txBody>
          <a:bodyPr wrap="none" lIns="0" tIns="0" rIns="0" bIns="0" rtlCol="0" anchor="t"/>
          <a:lstStyle/>
          <a:p>
            <a:pPr algn="l" indent="0" marL="0">
              <a:lnSpc>
                <a:spcPts val="2800"/>
              </a:lnSpc>
              <a:buNone/>
            </a:pPr>
            <a:r>
              <a:rPr lang="en-US" sz="2000" b="1" dirty="0">
                <a:solidFill>
                  <a:srgbClr val="CAD6DE"/>
                </a:solidFill>
                <a:latin typeface="Cabin" pitchFamily="34" charset="0"/>
                <a:ea typeface="Cabin" pitchFamily="34" charset="-122"/>
                <a:cs typeface="Cabin" pitchFamily="34" charset="-120"/>
              </a:rPr>
              <a:t>by Likith chowdary</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386"/>
          </a:xfrm>
          <a:prstGeom prst="rect">
            <a:avLst/>
          </a:prstGeom>
        </p:spPr>
      </p:pic>
      <p:pic>
        <p:nvPicPr>
          <p:cNvPr id="3" name="Image 1" descr="preencoded.png">    </p:cNvPr>
          <p:cNvPicPr>
            <a:picLocks noChangeAspect="1"/>
          </p:cNvPicPr>
          <p:nvPr/>
        </p:nvPicPr>
        <p:blipFill>
          <a:blip r:embed="rId2"/>
          <a:stretch>
            <a:fillRect/>
          </a:stretch>
        </p:blipFill>
        <p:spPr>
          <a:xfrm>
            <a:off x="9398556" y="2456617"/>
            <a:ext cx="4977170" cy="3318153"/>
          </a:xfrm>
          <a:prstGeom prst="rect">
            <a:avLst/>
          </a:prstGeom>
        </p:spPr>
      </p:pic>
      <p:sp>
        <p:nvSpPr>
          <p:cNvPr id="4" name="Text 0"/>
          <p:cNvSpPr/>
          <p:nvPr/>
        </p:nvSpPr>
        <p:spPr>
          <a:xfrm>
            <a:off x="712708" y="559951"/>
            <a:ext cx="5235773" cy="599003"/>
          </a:xfrm>
          <a:prstGeom prst="rect">
            <a:avLst/>
          </a:prstGeom>
          <a:noFill/>
          <a:ln/>
        </p:spPr>
        <p:txBody>
          <a:bodyPr wrap="none" lIns="0" tIns="0" rIns="0" bIns="0" rtlCol="0" anchor="t"/>
          <a:lstStyle/>
          <a:p>
            <a:pPr indent="0" marL="0">
              <a:lnSpc>
                <a:spcPts val="4700"/>
              </a:lnSpc>
              <a:buNone/>
            </a:pPr>
            <a:r>
              <a:rPr lang="en-US" sz="3750" dirty="0">
                <a:solidFill>
                  <a:srgbClr val="FFFFFF"/>
                </a:solidFill>
                <a:latin typeface="Unbounded" pitchFamily="34" charset="0"/>
                <a:ea typeface="Unbounded" pitchFamily="34" charset="-122"/>
                <a:cs typeface="Unbounded" pitchFamily="34" charset="-120"/>
              </a:rPr>
              <a:t>Proposed Solution</a:t>
            </a:r>
            <a:endParaRPr lang="en-US" sz="3750" dirty="0"/>
          </a:p>
        </p:txBody>
      </p:sp>
      <p:sp>
        <p:nvSpPr>
          <p:cNvPr id="5" name="Shape 1"/>
          <p:cNvSpPr/>
          <p:nvPr/>
        </p:nvSpPr>
        <p:spPr>
          <a:xfrm>
            <a:off x="712708" y="1464350"/>
            <a:ext cx="7718584" cy="1480542"/>
          </a:xfrm>
          <a:prstGeom prst="roundRect">
            <a:avLst>
              <a:gd name="adj" fmla="val 2063"/>
            </a:avLst>
          </a:prstGeom>
          <a:solidFill>
            <a:srgbClr val="304755"/>
          </a:solidFill>
          <a:ln/>
        </p:spPr>
      </p:sp>
      <p:sp>
        <p:nvSpPr>
          <p:cNvPr id="6" name="Text 2"/>
          <p:cNvSpPr/>
          <p:nvPr/>
        </p:nvSpPr>
        <p:spPr>
          <a:xfrm>
            <a:off x="916305" y="1667947"/>
            <a:ext cx="3657362" cy="299442"/>
          </a:xfrm>
          <a:prstGeom prst="rect">
            <a:avLst/>
          </a:prstGeom>
          <a:noFill/>
          <a:ln/>
        </p:spPr>
        <p:txBody>
          <a:bodyPr wrap="none" lIns="0" tIns="0" rIns="0" bIns="0" rtlCol="0" anchor="t"/>
          <a:lstStyle/>
          <a:p>
            <a:pPr indent="0" marL="0">
              <a:lnSpc>
                <a:spcPts val="2350"/>
              </a:lnSpc>
              <a:buNone/>
            </a:pPr>
            <a:r>
              <a:rPr lang="en-US" sz="1850" dirty="0">
                <a:solidFill>
                  <a:srgbClr val="CAD6DE"/>
                </a:solidFill>
                <a:latin typeface="Unbounded" pitchFamily="34" charset="0"/>
                <a:ea typeface="Unbounded" pitchFamily="34" charset="-122"/>
                <a:cs typeface="Unbounded" pitchFamily="34" charset="-120"/>
              </a:rPr>
              <a:t>Dynamic Queuing System</a:t>
            </a:r>
            <a:endParaRPr lang="en-US" sz="1850" dirty="0"/>
          </a:p>
        </p:txBody>
      </p:sp>
      <p:sp>
        <p:nvSpPr>
          <p:cNvPr id="7" name="Text 3"/>
          <p:cNvSpPr/>
          <p:nvPr/>
        </p:nvSpPr>
        <p:spPr>
          <a:xfrm>
            <a:off x="916305" y="2089547"/>
            <a:ext cx="7311390" cy="651748"/>
          </a:xfrm>
          <a:prstGeom prst="rect">
            <a:avLst/>
          </a:prstGeom>
          <a:noFill/>
          <a:ln/>
        </p:spPr>
        <p:txBody>
          <a:bodyPr wrap="square" lIns="0" tIns="0" rIns="0" bIns="0" rtlCol="0" anchor="t"/>
          <a:lstStyle/>
          <a:p>
            <a:pPr indent="0" marL="0">
              <a:lnSpc>
                <a:spcPts val="2550"/>
              </a:lnSpc>
              <a:buNone/>
            </a:pPr>
            <a:r>
              <a:rPr lang="en-US" sz="1600" dirty="0">
                <a:solidFill>
                  <a:srgbClr val="CAD6DE"/>
                </a:solidFill>
                <a:latin typeface="Cabin" pitchFamily="34" charset="0"/>
                <a:ea typeface="Cabin" pitchFamily="34" charset="-122"/>
                <a:cs typeface="Cabin" pitchFamily="34" charset="-120"/>
              </a:rPr>
              <a:t>implements a time-series forecasting model (e.g., Prophet) to predict patient inflow and optimize queuing in OPDs.</a:t>
            </a:r>
            <a:endParaRPr lang="en-US" sz="1600" dirty="0"/>
          </a:p>
        </p:txBody>
      </p:sp>
      <p:sp>
        <p:nvSpPr>
          <p:cNvPr id="8" name="Shape 4"/>
          <p:cNvSpPr/>
          <p:nvPr/>
        </p:nvSpPr>
        <p:spPr>
          <a:xfrm>
            <a:off x="712708" y="3148489"/>
            <a:ext cx="7718584" cy="1480542"/>
          </a:xfrm>
          <a:prstGeom prst="roundRect">
            <a:avLst>
              <a:gd name="adj" fmla="val 2063"/>
            </a:avLst>
          </a:prstGeom>
          <a:solidFill>
            <a:srgbClr val="304755"/>
          </a:solidFill>
          <a:ln/>
        </p:spPr>
      </p:sp>
      <p:sp>
        <p:nvSpPr>
          <p:cNvPr id="9" name="Text 5"/>
          <p:cNvSpPr/>
          <p:nvPr/>
        </p:nvSpPr>
        <p:spPr>
          <a:xfrm>
            <a:off x="916305" y="3352086"/>
            <a:ext cx="3679627" cy="299442"/>
          </a:xfrm>
          <a:prstGeom prst="rect">
            <a:avLst/>
          </a:prstGeom>
          <a:noFill/>
          <a:ln/>
        </p:spPr>
        <p:txBody>
          <a:bodyPr wrap="none" lIns="0" tIns="0" rIns="0" bIns="0" rtlCol="0" anchor="t"/>
          <a:lstStyle/>
          <a:p>
            <a:pPr indent="0" marL="0">
              <a:lnSpc>
                <a:spcPts val="2350"/>
              </a:lnSpc>
              <a:buNone/>
            </a:pPr>
            <a:r>
              <a:rPr lang="en-US" sz="1850" dirty="0">
                <a:solidFill>
                  <a:srgbClr val="CAD6DE"/>
                </a:solidFill>
                <a:latin typeface="Unbounded" pitchFamily="34" charset="0"/>
                <a:ea typeface="Unbounded" pitchFamily="34" charset="-122"/>
                <a:cs typeface="Unbounded" pitchFamily="34" charset="-120"/>
              </a:rPr>
              <a:t>Bed Availability Prediction</a:t>
            </a:r>
            <a:endParaRPr lang="en-US" sz="1850" dirty="0"/>
          </a:p>
        </p:txBody>
      </p:sp>
      <p:sp>
        <p:nvSpPr>
          <p:cNvPr id="10" name="Text 6"/>
          <p:cNvSpPr/>
          <p:nvPr/>
        </p:nvSpPr>
        <p:spPr>
          <a:xfrm>
            <a:off x="916305" y="3773686"/>
            <a:ext cx="7311390" cy="651748"/>
          </a:xfrm>
          <a:prstGeom prst="rect">
            <a:avLst/>
          </a:prstGeom>
          <a:noFill/>
          <a:ln/>
        </p:spPr>
        <p:txBody>
          <a:bodyPr wrap="square" lIns="0" tIns="0" rIns="0" bIns="0" rtlCol="0" anchor="t"/>
          <a:lstStyle/>
          <a:p>
            <a:pPr indent="0" marL="0">
              <a:lnSpc>
                <a:spcPts val="2550"/>
              </a:lnSpc>
              <a:buNone/>
            </a:pPr>
            <a:r>
              <a:rPr lang="en-US" sz="1600" dirty="0">
                <a:solidFill>
                  <a:srgbClr val="CAD6DE"/>
                </a:solidFill>
                <a:latin typeface="Cabin" pitchFamily="34" charset="0"/>
                <a:ea typeface="Cabin" pitchFamily="34" charset="-122"/>
                <a:cs typeface="Cabin" pitchFamily="34" charset="-120"/>
              </a:rPr>
              <a:t>uses IoT devices and predictive analytics (classification models) to monitor and forecast bed occupancy in real time.</a:t>
            </a:r>
            <a:endParaRPr lang="en-US" sz="1600" dirty="0"/>
          </a:p>
        </p:txBody>
      </p:sp>
      <p:sp>
        <p:nvSpPr>
          <p:cNvPr id="11" name="Shape 7"/>
          <p:cNvSpPr/>
          <p:nvPr/>
        </p:nvSpPr>
        <p:spPr>
          <a:xfrm>
            <a:off x="712708" y="4832628"/>
            <a:ext cx="7718584" cy="1154668"/>
          </a:xfrm>
          <a:prstGeom prst="roundRect">
            <a:avLst>
              <a:gd name="adj" fmla="val 2646"/>
            </a:avLst>
          </a:prstGeom>
          <a:solidFill>
            <a:srgbClr val="304755"/>
          </a:solidFill>
          <a:ln/>
        </p:spPr>
      </p:sp>
      <p:sp>
        <p:nvSpPr>
          <p:cNvPr id="12" name="Text 8"/>
          <p:cNvSpPr/>
          <p:nvPr/>
        </p:nvSpPr>
        <p:spPr>
          <a:xfrm>
            <a:off x="916305" y="5036225"/>
            <a:ext cx="4307681" cy="299442"/>
          </a:xfrm>
          <a:prstGeom prst="rect">
            <a:avLst/>
          </a:prstGeom>
          <a:noFill/>
          <a:ln/>
        </p:spPr>
        <p:txBody>
          <a:bodyPr wrap="none" lIns="0" tIns="0" rIns="0" bIns="0" rtlCol="0" anchor="t"/>
          <a:lstStyle/>
          <a:p>
            <a:pPr indent="0" marL="0">
              <a:lnSpc>
                <a:spcPts val="2350"/>
              </a:lnSpc>
              <a:buNone/>
            </a:pPr>
            <a:r>
              <a:rPr lang="en-US" sz="1850" dirty="0">
                <a:solidFill>
                  <a:srgbClr val="CAD6DE"/>
                </a:solidFill>
                <a:latin typeface="Unbounded" pitchFamily="34" charset="0"/>
                <a:ea typeface="Unbounded" pitchFamily="34" charset="-122"/>
                <a:cs typeface="Unbounded" pitchFamily="34" charset="-120"/>
              </a:rPr>
              <a:t>Automated Patient Admission</a:t>
            </a:r>
            <a:endParaRPr lang="en-US" sz="1850" dirty="0"/>
          </a:p>
        </p:txBody>
      </p:sp>
      <p:sp>
        <p:nvSpPr>
          <p:cNvPr id="13" name="Text 9"/>
          <p:cNvSpPr/>
          <p:nvPr/>
        </p:nvSpPr>
        <p:spPr>
          <a:xfrm>
            <a:off x="916305" y="5457825"/>
            <a:ext cx="7311390" cy="325874"/>
          </a:xfrm>
          <a:prstGeom prst="rect">
            <a:avLst/>
          </a:prstGeom>
          <a:noFill/>
          <a:ln/>
        </p:spPr>
        <p:txBody>
          <a:bodyPr wrap="none" lIns="0" tIns="0" rIns="0" bIns="0" rtlCol="0" anchor="t"/>
          <a:lstStyle/>
          <a:p>
            <a:pPr indent="0" marL="0">
              <a:lnSpc>
                <a:spcPts val="2550"/>
              </a:lnSpc>
              <a:buNone/>
            </a:pPr>
            <a:r>
              <a:rPr lang="en-US" sz="1600" dirty="0">
                <a:solidFill>
                  <a:srgbClr val="CAD6DE"/>
                </a:solidFill>
                <a:latin typeface="Cabin" pitchFamily="34" charset="0"/>
                <a:ea typeface="Cabin" pitchFamily="34" charset="-122"/>
                <a:cs typeface="Cabin" pitchFamily="34" charset="-120"/>
              </a:rPr>
              <a:t>prioritizes patients based on severity using classification models</a:t>
            </a:r>
            <a:endParaRPr lang="en-US" sz="1600" dirty="0"/>
          </a:p>
        </p:txBody>
      </p:sp>
      <p:sp>
        <p:nvSpPr>
          <p:cNvPr id="14" name="Shape 10"/>
          <p:cNvSpPr/>
          <p:nvPr/>
        </p:nvSpPr>
        <p:spPr>
          <a:xfrm>
            <a:off x="712708" y="6190893"/>
            <a:ext cx="7718584" cy="1480542"/>
          </a:xfrm>
          <a:prstGeom prst="roundRect">
            <a:avLst>
              <a:gd name="adj" fmla="val 2063"/>
            </a:avLst>
          </a:prstGeom>
          <a:solidFill>
            <a:srgbClr val="304755"/>
          </a:solidFill>
          <a:ln/>
        </p:spPr>
      </p:sp>
      <p:sp>
        <p:nvSpPr>
          <p:cNvPr id="15" name="Text 11"/>
          <p:cNvSpPr/>
          <p:nvPr/>
        </p:nvSpPr>
        <p:spPr>
          <a:xfrm>
            <a:off x="916305" y="6394490"/>
            <a:ext cx="3359587" cy="299442"/>
          </a:xfrm>
          <a:prstGeom prst="rect">
            <a:avLst/>
          </a:prstGeom>
          <a:noFill/>
          <a:ln/>
        </p:spPr>
        <p:txBody>
          <a:bodyPr wrap="none" lIns="0" tIns="0" rIns="0" bIns="0" rtlCol="0" anchor="t"/>
          <a:lstStyle/>
          <a:p>
            <a:pPr indent="0" marL="0">
              <a:lnSpc>
                <a:spcPts val="2350"/>
              </a:lnSpc>
              <a:buNone/>
            </a:pPr>
            <a:r>
              <a:rPr lang="en-US" sz="1850" dirty="0">
                <a:solidFill>
                  <a:srgbClr val="CAD6DE"/>
                </a:solidFill>
                <a:latin typeface="Unbounded" pitchFamily="34" charset="0"/>
                <a:ea typeface="Unbounded" pitchFamily="34" charset="-122"/>
                <a:cs typeface="Unbounded" pitchFamily="34" charset="-120"/>
              </a:rPr>
              <a:t>Inventory Management</a:t>
            </a:r>
            <a:endParaRPr lang="en-US" sz="1850" dirty="0"/>
          </a:p>
        </p:txBody>
      </p:sp>
      <p:sp>
        <p:nvSpPr>
          <p:cNvPr id="16" name="Text 12"/>
          <p:cNvSpPr/>
          <p:nvPr/>
        </p:nvSpPr>
        <p:spPr>
          <a:xfrm>
            <a:off x="916305" y="6816090"/>
            <a:ext cx="7311390" cy="651748"/>
          </a:xfrm>
          <a:prstGeom prst="rect">
            <a:avLst/>
          </a:prstGeom>
          <a:noFill/>
          <a:ln/>
        </p:spPr>
        <p:txBody>
          <a:bodyPr wrap="square" lIns="0" tIns="0" rIns="0" bIns="0" rtlCol="0" anchor="t"/>
          <a:lstStyle/>
          <a:p>
            <a:pPr indent="0" marL="0">
              <a:lnSpc>
                <a:spcPts val="2550"/>
              </a:lnSpc>
              <a:buNone/>
            </a:pPr>
            <a:r>
              <a:rPr lang="en-US" sz="1600" dirty="0">
                <a:solidFill>
                  <a:srgbClr val="CAD6DE"/>
                </a:solidFill>
                <a:latin typeface="Cabin" pitchFamily="34" charset="0"/>
                <a:ea typeface="Cabin" pitchFamily="34" charset="-122"/>
                <a:cs typeface="Cabin" pitchFamily="34" charset="-120"/>
              </a:rPr>
              <a:t>Predicts medicine and consumable demand through demand forecasting models and automates stock replenishment.</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433"/>
          </a:xfrm>
          <a:prstGeom prst="rect">
            <a:avLst/>
          </a:prstGeom>
        </p:spPr>
      </p:pic>
      <p:pic>
        <p:nvPicPr>
          <p:cNvPr id="3" name="Image 1" descr="preencoded.png">    </p:cNvPr>
          <p:cNvPicPr>
            <a:picLocks noChangeAspect="1"/>
          </p:cNvPicPr>
          <p:nvPr/>
        </p:nvPicPr>
        <p:blipFill>
          <a:blip r:embed="rId2"/>
          <a:stretch>
            <a:fillRect/>
          </a:stretch>
        </p:blipFill>
        <p:spPr>
          <a:xfrm>
            <a:off x="9372957" y="2436971"/>
            <a:ext cx="5028367" cy="3356491"/>
          </a:xfrm>
          <a:prstGeom prst="rect">
            <a:avLst/>
          </a:prstGeom>
        </p:spPr>
      </p:pic>
      <p:sp>
        <p:nvSpPr>
          <p:cNvPr id="4" name="Text 0"/>
          <p:cNvSpPr/>
          <p:nvPr/>
        </p:nvSpPr>
        <p:spPr>
          <a:xfrm>
            <a:off x="641271" y="503873"/>
            <a:ext cx="4311610" cy="538877"/>
          </a:xfrm>
          <a:prstGeom prst="rect">
            <a:avLst/>
          </a:prstGeom>
          <a:noFill/>
          <a:ln/>
        </p:spPr>
        <p:txBody>
          <a:bodyPr wrap="none" lIns="0" tIns="0" rIns="0" bIns="0" rtlCol="0" anchor="t"/>
          <a:lstStyle/>
          <a:p>
            <a:pPr indent="0" marL="0">
              <a:lnSpc>
                <a:spcPts val="4200"/>
              </a:lnSpc>
              <a:buNone/>
            </a:pPr>
            <a:r>
              <a:rPr lang="en-US" sz="3350" dirty="0">
                <a:solidFill>
                  <a:srgbClr val="FFFFFF"/>
                </a:solidFill>
                <a:latin typeface="Unbounded" pitchFamily="34" charset="0"/>
                <a:ea typeface="Unbounded" pitchFamily="34" charset="-122"/>
                <a:cs typeface="Unbounded" pitchFamily="34" charset="-120"/>
              </a:rPr>
              <a:t>THE SIxX</a:t>
            </a:r>
            <a:endParaRPr lang="en-US" sz="3350" dirty="0"/>
          </a:p>
        </p:txBody>
      </p:sp>
      <p:sp>
        <p:nvSpPr>
          <p:cNvPr id="5" name="Shape 1"/>
          <p:cNvSpPr/>
          <p:nvPr/>
        </p:nvSpPr>
        <p:spPr>
          <a:xfrm>
            <a:off x="641271" y="1523643"/>
            <a:ext cx="412194" cy="412194"/>
          </a:xfrm>
          <a:prstGeom prst="roundRect">
            <a:avLst>
              <a:gd name="adj" fmla="val 6669"/>
            </a:avLst>
          </a:prstGeom>
          <a:solidFill>
            <a:srgbClr val="304755"/>
          </a:solidFill>
          <a:ln/>
        </p:spPr>
      </p:sp>
      <p:sp>
        <p:nvSpPr>
          <p:cNvPr id="6" name="Text 2"/>
          <p:cNvSpPr/>
          <p:nvPr/>
        </p:nvSpPr>
        <p:spPr>
          <a:xfrm>
            <a:off x="786408" y="1600319"/>
            <a:ext cx="121920" cy="258723"/>
          </a:xfrm>
          <a:prstGeom prst="rect">
            <a:avLst/>
          </a:prstGeom>
          <a:noFill/>
          <a:ln/>
        </p:spPr>
        <p:txBody>
          <a:bodyPr wrap="none" lIns="0" tIns="0" rIns="0" bIns="0" rtlCol="0" anchor="t"/>
          <a:lstStyle/>
          <a:p>
            <a:pPr algn="ctr" indent="0" marL="0">
              <a:lnSpc>
                <a:spcPts val="2000"/>
              </a:lnSpc>
              <a:buNone/>
            </a:pPr>
            <a:r>
              <a:rPr lang="en-US" sz="2000" dirty="0">
                <a:solidFill>
                  <a:srgbClr val="CAD6DE"/>
                </a:solidFill>
                <a:latin typeface="Unbounded" pitchFamily="34" charset="0"/>
                <a:ea typeface="Unbounded" pitchFamily="34" charset="-122"/>
                <a:cs typeface="Unbounded" pitchFamily="34" charset="-120"/>
              </a:rPr>
              <a:t>1</a:t>
            </a:r>
            <a:endParaRPr lang="en-US" sz="2000" dirty="0"/>
          </a:p>
        </p:txBody>
      </p:sp>
      <p:sp>
        <p:nvSpPr>
          <p:cNvPr id="7" name="Text 3"/>
          <p:cNvSpPr/>
          <p:nvPr/>
        </p:nvSpPr>
        <p:spPr>
          <a:xfrm>
            <a:off x="1236702" y="1523643"/>
            <a:ext cx="3769638" cy="269438"/>
          </a:xfrm>
          <a:prstGeom prst="rect">
            <a:avLst/>
          </a:prstGeom>
          <a:noFill/>
          <a:ln/>
        </p:spPr>
        <p:txBody>
          <a:bodyPr wrap="none" lIns="0" tIns="0" rIns="0" bIns="0" rtlCol="0" anchor="t"/>
          <a:lstStyle/>
          <a:p>
            <a:pPr indent="0" marL="0">
              <a:lnSpc>
                <a:spcPts val="2100"/>
              </a:lnSpc>
              <a:buNone/>
            </a:pPr>
            <a:r>
              <a:rPr lang="en-US" sz="1650" dirty="0">
                <a:solidFill>
                  <a:srgbClr val="CAD6DE"/>
                </a:solidFill>
                <a:latin typeface="Unbounded" pitchFamily="34" charset="0"/>
                <a:ea typeface="Unbounded" pitchFamily="34" charset="-122"/>
                <a:cs typeface="Unbounded" pitchFamily="34" charset="-120"/>
              </a:rPr>
              <a:t>Minimizes Patient Wait Times</a:t>
            </a:r>
            <a:endParaRPr lang="en-US" sz="1650" dirty="0"/>
          </a:p>
        </p:txBody>
      </p:sp>
      <p:sp>
        <p:nvSpPr>
          <p:cNvPr id="8" name="Text 4"/>
          <p:cNvSpPr/>
          <p:nvPr/>
        </p:nvSpPr>
        <p:spPr>
          <a:xfrm>
            <a:off x="1236702" y="1902976"/>
            <a:ext cx="7266027" cy="879396"/>
          </a:xfrm>
          <a:prstGeom prst="rect">
            <a:avLst/>
          </a:prstGeom>
          <a:noFill/>
          <a:ln/>
        </p:spPr>
        <p:txBody>
          <a:bodyPr wrap="square" lIns="0" tIns="0" rIns="0" bIns="0" rtlCol="0" anchor="t"/>
          <a:lstStyle/>
          <a:p>
            <a:pPr indent="0" marL="0">
              <a:lnSpc>
                <a:spcPts val="2300"/>
              </a:lnSpc>
              <a:buNone/>
            </a:pPr>
            <a:r>
              <a:rPr lang="en-US" sz="1400" dirty="0">
                <a:solidFill>
                  <a:srgbClr val="CAD6DE"/>
                </a:solidFill>
                <a:latin typeface="Cabin" pitchFamily="34" charset="0"/>
                <a:ea typeface="Cabin" pitchFamily="34" charset="-122"/>
                <a:cs typeface="Cabin" pitchFamily="34" charset="-120"/>
              </a:rPr>
              <a:t>The solution will greatly benefit hospital staff, administrators, and patients by reducing wait times, optimizing resource allocation, and enhancing patient care. It will enable hospitals to function more efficiently and improve patient satisfaction.</a:t>
            </a:r>
            <a:endParaRPr lang="en-US" sz="1400" dirty="0"/>
          </a:p>
        </p:txBody>
      </p:sp>
      <p:sp>
        <p:nvSpPr>
          <p:cNvPr id="9" name="Shape 5"/>
          <p:cNvSpPr/>
          <p:nvPr/>
        </p:nvSpPr>
        <p:spPr>
          <a:xfrm>
            <a:off x="641271" y="3171706"/>
            <a:ext cx="412194" cy="412194"/>
          </a:xfrm>
          <a:prstGeom prst="roundRect">
            <a:avLst>
              <a:gd name="adj" fmla="val 6669"/>
            </a:avLst>
          </a:prstGeom>
          <a:solidFill>
            <a:srgbClr val="304755"/>
          </a:solidFill>
          <a:ln/>
        </p:spPr>
      </p:sp>
      <p:sp>
        <p:nvSpPr>
          <p:cNvPr id="10" name="Text 6"/>
          <p:cNvSpPr/>
          <p:nvPr/>
        </p:nvSpPr>
        <p:spPr>
          <a:xfrm>
            <a:off x="745331" y="3248382"/>
            <a:ext cx="204073" cy="258723"/>
          </a:xfrm>
          <a:prstGeom prst="rect">
            <a:avLst/>
          </a:prstGeom>
          <a:noFill/>
          <a:ln/>
        </p:spPr>
        <p:txBody>
          <a:bodyPr wrap="none" lIns="0" tIns="0" rIns="0" bIns="0" rtlCol="0" anchor="t"/>
          <a:lstStyle/>
          <a:p>
            <a:pPr algn="ctr" indent="0" marL="0">
              <a:lnSpc>
                <a:spcPts val="2000"/>
              </a:lnSpc>
              <a:buNone/>
            </a:pPr>
            <a:r>
              <a:rPr lang="en-US" sz="2000" dirty="0">
                <a:solidFill>
                  <a:srgbClr val="CAD6DE"/>
                </a:solidFill>
                <a:latin typeface="Unbounded" pitchFamily="34" charset="0"/>
                <a:ea typeface="Unbounded" pitchFamily="34" charset="-122"/>
                <a:cs typeface="Unbounded" pitchFamily="34" charset="-120"/>
              </a:rPr>
              <a:t>2</a:t>
            </a:r>
            <a:endParaRPr lang="en-US" sz="2000" dirty="0"/>
          </a:p>
        </p:txBody>
      </p:sp>
      <p:sp>
        <p:nvSpPr>
          <p:cNvPr id="11" name="Text 7"/>
          <p:cNvSpPr/>
          <p:nvPr/>
        </p:nvSpPr>
        <p:spPr>
          <a:xfrm>
            <a:off x="1236702" y="3171706"/>
            <a:ext cx="4097893" cy="269438"/>
          </a:xfrm>
          <a:prstGeom prst="rect">
            <a:avLst/>
          </a:prstGeom>
          <a:noFill/>
          <a:ln/>
        </p:spPr>
        <p:txBody>
          <a:bodyPr wrap="none" lIns="0" tIns="0" rIns="0" bIns="0" rtlCol="0" anchor="t"/>
          <a:lstStyle/>
          <a:p>
            <a:pPr indent="0" marL="0">
              <a:lnSpc>
                <a:spcPts val="2100"/>
              </a:lnSpc>
              <a:buNone/>
            </a:pPr>
            <a:r>
              <a:rPr lang="en-US" sz="1650" dirty="0">
                <a:solidFill>
                  <a:srgbClr val="CAD6DE"/>
                </a:solidFill>
                <a:latin typeface="Unbounded" pitchFamily="34" charset="0"/>
                <a:ea typeface="Unbounded" pitchFamily="34" charset="-122"/>
                <a:cs typeface="Unbounded" pitchFamily="34" charset="-120"/>
              </a:rPr>
              <a:t>Ensures Efficient Bed Utilization</a:t>
            </a:r>
            <a:endParaRPr lang="en-US" sz="1650" dirty="0"/>
          </a:p>
        </p:txBody>
      </p:sp>
      <p:sp>
        <p:nvSpPr>
          <p:cNvPr id="12" name="Text 8"/>
          <p:cNvSpPr/>
          <p:nvPr/>
        </p:nvSpPr>
        <p:spPr>
          <a:xfrm>
            <a:off x="1236702" y="3551039"/>
            <a:ext cx="7266027" cy="879396"/>
          </a:xfrm>
          <a:prstGeom prst="rect">
            <a:avLst/>
          </a:prstGeom>
          <a:noFill/>
          <a:ln/>
        </p:spPr>
        <p:txBody>
          <a:bodyPr wrap="square" lIns="0" tIns="0" rIns="0" bIns="0" rtlCol="0" anchor="t"/>
          <a:lstStyle/>
          <a:p>
            <a:pPr indent="0" marL="0">
              <a:lnSpc>
                <a:spcPts val="2300"/>
              </a:lnSpc>
              <a:buNone/>
            </a:pPr>
            <a:r>
              <a:rPr lang="en-US" sz="1400" dirty="0">
                <a:solidFill>
                  <a:srgbClr val="CAD6DE"/>
                </a:solidFill>
                <a:latin typeface="Cabin" pitchFamily="34" charset="0"/>
                <a:ea typeface="Cabin" pitchFamily="34" charset="-122"/>
                <a:cs typeface="Cabin" pitchFamily="34" charset="-120"/>
              </a:rPr>
              <a:t>The solution will greatly benefit hospital staff, administrators, and patients by reducing wait times, optimizing resource allocation, and enhancing patient care. It will enable hospitals to function more efficiently and improve patient satisfaction.</a:t>
            </a:r>
            <a:endParaRPr lang="en-US" sz="1400" dirty="0"/>
          </a:p>
        </p:txBody>
      </p:sp>
      <p:sp>
        <p:nvSpPr>
          <p:cNvPr id="13" name="Shape 9"/>
          <p:cNvSpPr/>
          <p:nvPr/>
        </p:nvSpPr>
        <p:spPr>
          <a:xfrm>
            <a:off x="641271" y="4819769"/>
            <a:ext cx="412194" cy="412194"/>
          </a:xfrm>
          <a:prstGeom prst="roundRect">
            <a:avLst>
              <a:gd name="adj" fmla="val 6669"/>
            </a:avLst>
          </a:prstGeom>
          <a:solidFill>
            <a:srgbClr val="304755"/>
          </a:solidFill>
          <a:ln/>
        </p:spPr>
      </p:sp>
      <p:sp>
        <p:nvSpPr>
          <p:cNvPr id="14" name="Text 10"/>
          <p:cNvSpPr/>
          <p:nvPr/>
        </p:nvSpPr>
        <p:spPr>
          <a:xfrm>
            <a:off x="743307" y="4896445"/>
            <a:ext cx="208002" cy="258723"/>
          </a:xfrm>
          <a:prstGeom prst="rect">
            <a:avLst/>
          </a:prstGeom>
          <a:noFill/>
          <a:ln/>
        </p:spPr>
        <p:txBody>
          <a:bodyPr wrap="none" lIns="0" tIns="0" rIns="0" bIns="0" rtlCol="0" anchor="t"/>
          <a:lstStyle/>
          <a:p>
            <a:pPr algn="ctr" indent="0" marL="0">
              <a:lnSpc>
                <a:spcPts val="2000"/>
              </a:lnSpc>
              <a:buNone/>
            </a:pPr>
            <a:r>
              <a:rPr lang="en-US" sz="2000" dirty="0">
                <a:solidFill>
                  <a:srgbClr val="CAD6DE"/>
                </a:solidFill>
                <a:latin typeface="Unbounded" pitchFamily="34" charset="0"/>
                <a:ea typeface="Unbounded" pitchFamily="34" charset="-122"/>
                <a:cs typeface="Unbounded" pitchFamily="34" charset="-120"/>
              </a:rPr>
              <a:t>3</a:t>
            </a:r>
            <a:endParaRPr lang="en-US" sz="2000" dirty="0"/>
          </a:p>
        </p:txBody>
      </p:sp>
      <p:sp>
        <p:nvSpPr>
          <p:cNvPr id="15" name="Text 11"/>
          <p:cNvSpPr/>
          <p:nvPr/>
        </p:nvSpPr>
        <p:spPr>
          <a:xfrm>
            <a:off x="1236702" y="4819769"/>
            <a:ext cx="3687247" cy="269438"/>
          </a:xfrm>
          <a:prstGeom prst="rect">
            <a:avLst/>
          </a:prstGeom>
          <a:noFill/>
          <a:ln/>
        </p:spPr>
        <p:txBody>
          <a:bodyPr wrap="none" lIns="0" tIns="0" rIns="0" bIns="0" rtlCol="0" anchor="t"/>
          <a:lstStyle/>
          <a:p>
            <a:pPr indent="0" marL="0">
              <a:lnSpc>
                <a:spcPts val="2100"/>
              </a:lnSpc>
              <a:buNone/>
            </a:pPr>
            <a:r>
              <a:rPr lang="en-US" sz="1650" dirty="0">
                <a:solidFill>
                  <a:srgbClr val="CAD6DE"/>
                </a:solidFill>
                <a:latin typeface="Unbounded" pitchFamily="34" charset="0"/>
                <a:ea typeface="Unbounded" pitchFamily="34" charset="-122"/>
                <a:cs typeface="Unbounded" pitchFamily="34" charset="-120"/>
              </a:rPr>
              <a:t>Improves Admission Process</a:t>
            </a:r>
            <a:endParaRPr lang="en-US" sz="1650" dirty="0"/>
          </a:p>
        </p:txBody>
      </p:sp>
      <p:sp>
        <p:nvSpPr>
          <p:cNvPr id="16" name="Text 12"/>
          <p:cNvSpPr/>
          <p:nvPr/>
        </p:nvSpPr>
        <p:spPr>
          <a:xfrm>
            <a:off x="1236702" y="5199102"/>
            <a:ext cx="7266027" cy="879396"/>
          </a:xfrm>
          <a:prstGeom prst="rect">
            <a:avLst/>
          </a:prstGeom>
          <a:noFill/>
          <a:ln/>
        </p:spPr>
        <p:txBody>
          <a:bodyPr wrap="square" lIns="0" tIns="0" rIns="0" bIns="0" rtlCol="0" anchor="t"/>
          <a:lstStyle/>
          <a:p>
            <a:pPr indent="0" marL="0">
              <a:lnSpc>
                <a:spcPts val="2300"/>
              </a:lnSpc>
              <a:buNone/>
            </a:pPr>
            <a:r>
              <a:rPr lang="en-US" sz="1400" dirty="0">
                <a:solidFill>
                  <a:srgbClr val="CAD6DE"/>
                </a:solidFill>
                <a:latin typeface="Cabin" pitchFamily="34" charset="0"/>
                <a:ea typeface="Cabin" pitchFamily="34" charset="-122"/>
                <a:cs typeface="Cabin" pitchFamily="34" charset="-120"/>
              </a:rPr>
              <a:t>The solution will greatly benefit hospital staff, administrators, and patients by reducing wait times, optimizing resource allocation, and enhancing patient care. It will enable hospitals to function more efficiently and improve patient satisfaction.</a:t>
            </a:r>
            <a:endParaRPr lang="en-US" sz="1400" dirty="0"/>
          </a:p>
        </p:txBody>
      </p:sp>
      <p:sp>
        <p:nvSpPr>
          <p:cNvPr id="17" name="Shape 13"/>
          <p:cNvSpPr/>
          <p:nvPr/>
        </p:nvSpPr>
        <p:spPr>
          <a:xfrm>
            <a:off x="641271" y="6467832"/>
            <a:ext cx="412194" cy="412194"/>
          </a:xfrm>
          <a:prstGeom prst="roundRect">
            <a:avLst>
              <a:gd name="adj" fmla="val 6669"/>
            </a:avLst>
          </a:prstGeom>
          <a:solidFill>
            <a:srgbClr val="304755"/>
          </a:solidFill>
          <a:ln/>
        </p:spPr>
      </p:sp>
      <p:sp>
        <p:nvSpPr>
          <p:cNvPr id="18" name="Text 14"/>
          <p:cNvSpPr/>
          <p:nvPr/>
        </p:nvSpPr>
        <p:spPr>
          <a:xfrm>
            <a:off x="743426" y="6544508"/>
            <a:ext cx="207764" cy="258723"/>
          </a:xfrm>
          <a:prstGeom prst="rect">
            <a:avLst/>
          </a:prstGeom>
          <a:noFill/>
          <a:ln/>
        </p:spPr>
        <p:txBody>
          <a:bodyPr wrap="none" lIns="0" tIns="0" rIns="0" bIns="0" rtlCol="0" anchor="t"/>
          <a:lstStyle/>
          <a:p>
            <a:pPr algn="ctr" indent="0" marL="0">
              <a:lnSpc>
                <a:spcPts val="2000"/>
              </a:lnSpc>
              <a:buNone/>
            </a:pPr>
            <a:r>
              <a:rPr lang="en-US" sz="2000" dirty="0">
                <a:solidFill>
                  <a:srgbClr val="CAD6DE"/>
                </a:solidFill>
                <a:latin typeface="Unbounded" pitchFamily="34" charset="0"/>
                <a:ea typeface="Unbounded" pitchFamily="34" charset="-122"/>
                <a:cs typeface="Unbounded" pitchFamily="34" charset="-120"/>
              </a:rPr>
              <a:t>4</a:t>
            </a:r>
            <a:endParaRPr lang="en-US" sz="2000" dirty="0"/>
          </a:p>
        </p:txBody>
      </p:sp>
      <p:sp>
        <p:nvSpPr>
          <p:cNvPr id="19" name="Text 15"/>
          <p:cNvSpPr/>
          <p:nvPr/>
        </p:nvSpPr>
        <p:spPr>
          <a:xfrm>
            <a:off x="1236702" y="6467832"/>
            <a:ext cx="3796784" cy="269438"/>
          </a:xfrm>
          <a:prstGeom prst="rect">
            <a:avLst/>
          </a:prstGeom>
          <a:noFill/>
          <a:ln/>
        </p:spPr>
        <p:txBody>
          <a:bodyPr wrap="none" lIns="0" tIns="0" rIns="0" bIns="0" rtlCol="0" anchor="t"/>
          <a:lstStyle/>
          <a:p>
            <a:pPr indent="0" marL="0">
              <a:lnSpc>
                <a:spcPts val="2100"/>
              </a:lnSpc>
              <a:buNone/>
            </a:pPr>
            <a:r>
              <a:rPr lang="en-US" sz="1650" dirty="0">
                <a:solidFill>
                  <a:srgbClr val="CAD6DE"/>
                </a:solidFill>
                <a:latin typeface="Unbounded" pitchFamily="34" charset="0"/>
                <a:ea typeface="Unbounded" pitchFamily="34" charset="-122"/>
                <a:cs typeface="Unbounded" pitchFamily="34" charset="-120"/>
              </a:rPr>
              <a:t>Reduces Inventory Shortages</a:t>
            </a:r>
            <a:endParaRPr lang="en-US" sz="1650" dirty="0"/>
          </a:p>
        </p:txBody>
      </p:sp>
      <p:sp>
        <p:nvSpPr>
          <p:cNvPr id="20" name="Text 16"/>
          <p:cNvSpPr/>
          <p:nvPr/>
        </p:nvSpPr>
        <p:spPr>
          <a:xfrm>
            <a:off x="1236702" y="6847165"/>
            <a:ext cx="7266027" cy="879396"/>
          </a:xfrm>
          <a:prstGeom prst="rect">
            <a:avLst/>
          </a:prstGeom>
          <a:noFill/>
          <a:ln/>
        </p:spPr>
        <p:txBody>
          <a:bodyPr wrap="square" lIns="0" tIns="0" rIns="0" bIns="0" rtlCol="0" anchor="t"/>
          <a:lstStyle/>
          <a:p>
            <a:pPr indent="0" marL="0">
              <a:lnSpc>
                <a:spcPts val="2300"/>
              </a:lnSpc>
              <a:buNone/>
            </a:pPr>
            <a:r>
              <a:rPr lang="en-US" sz="1400" dirty="0">
                <a:solidFill>
                  <a:srgbClr val="CAD6DE"/>
                </a:solidFill>
                <a:latin typeface="Cabin" pitchFamily="34" charset="0"/>
                <a:ea typeface="Cabin" pitchFamily="34" charset="-122"/>
                <a:cs typeface="Cabin" pitchFamily="34" charset="-120"/>
              </a:rPr>
              <a:t>The solution will greatly benefit hospital staff, administrators, and patients by reducing wait times, optimizing resource allocation, and enhancing patient care. It will enable hospitals to function more efficiently and improve patient satisfaction.</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68693" y="1993940"/>
            <a:ext cx="8218170" cy="726043"/>
          </a:xfrm>
          <a:prstGeom prst="rect">
            <a:avLst/>
          </a:prstGeom>
          <a:noFill/>
          <a:ln/>
        </p:spPr>
        <p:txBody>
          <a:bodyPr wrap="none" lIns="0" tIns="0" rIns="0" bIns="0" rtlCol="0" anchor="t"/>
          <a:lstStyle/>
          <a:p>
            <a:pPr indent="0" marL="0">
              <a:lnSpc>
                <a:spcPts val="5700"/>
              </a:lnSpc>
              <a:buNone/>
            </a:pPr>
            <a:r>
              <a:rPr lang="en-US" sz="4550" dirty="0">
                <a:solidFill>
                  <a:srgbClr val="FFFFFF"/>
                </a:solidFill>
                <a:latin typeface="Unbounded" pitchFamily="34" charset="0"/>
                <a:ea typeface="Unbounded" pitchFamily="34" charset="-122"/>
                <a:cs typeface="Unbounded" pitchFamily="34" charset="-120"/>
              </a:rPr>
              <a:t>TECHNICAL APPROACH</a:t>
            </a:r>
            <a:endParaRPr lang="en-US" sz="4550" dirty="0"/>
          </a:p>
        </p:txBody>
      </p:sp>
      <p:sp>
        <p:nvSpPr>
          <p:cNvPr id="3" name="Text 1"/>
          <p:cNvSpPr/>
          <p:nvPr/>
        </p:nvSpPr>
        <p:spPr>
          <a:xfrm>
            <a:off x="968693" y="3337084"/>
            <a:ext cx="3828931" cy="726281"/>
          </a:xfrm>
          <a:prstGeom prst="rect">
            <a:avLst/>
          </a:prstGeom>
          <a:noFill/>
          <a:ln/>
        </p:spPr>
        <p:txBody>
          <a:bodyPr wrap="square" lIns="0" tIns="0" rIns="0" bIns="0" rtlCol="0" anchor="t"/>
          <a:lstStyle/>
          <a:p>
            <a:pPr indent="0" marL="0">
              <a:lnSpc>
                <a:spcPts val="2850"/>
              </a:lnSpc>
              <a:buNone/>
            </a:pPr>
            <a:r>
              <a:rPr lang="en-US" sz="2250" dirty="0">
                <a:solidFill>
                  <a:srgbClr val="FFFFFF"/>
                </a:solidFill>
                <a:latin typeface="Unbounded" pitchFamily="34" charset="0"/>
                <a:ea typeface="Unbounded" pitchFamily="34" charset="-122"/>
                <a:cs typeface="Unbounded" pitchFamily="34" charset="-120"/>
              </a:rPr>
              <a:t>PROGRAMMING LANGUAGES</a:t>
            </a:r>
            <a:endParaRPr lang="en-US" sz="2250" dirty="0"/>
          </a:p>
        </p:txBody>
      </p:sp>
      <p:sp>
        <p:nvSpPr>
          <p:cNvPr id="4" name="Text 2"/>
          <p:cNvSpPr/>
          <p:nvPr/>
        </p:nvSpPr>
        <p:spPr>
          <a:xfrm>
            <a:off x="1363623" y="4310182"/>
            <a:ext cx="3434001"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1"/>
            </a:pPr>
            <a:r>
              <a:rPr lang="en-US" sz="1900" dirty="0">
                <a:solidFill>
                  <a:srgbClr val="CAD6DE"/>
                </a:solidFill>
                <a:latin typeface="Cabin" pitchFamily="34" charset="0"/>
                <a:ea typeface="Cabin" pitchFamily="34" charset="-122"/>
                <a:cs typeface="Cabin" pitchFamily="34" charset="-120"/>
              </a:rPr>
              <a:t>PYTHON</a:t>
            </a:r>
            <a:endParaRPr lang="en-US" sz="1900" dirty="0"/>
          </a:p>
        </p:txBody>
      </p:sp>
      <p:sp>
        <p:nvSpPr>
          <p:cNvPr id="5" name="Text 3"/>
          <p:cNvSpPr/>
          <p:nvPr/>
        </p:nvSpPr>
        <p:spPr>
          <a:xfrm>
            <a:off x="1363623" y="4791551"/>
            <a:ext cx="3434001"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2"/>
            </a:pPr>
            <a:r>
              <a:rPr lang="en-US" sz="1900" dirty="0">
                <a:solidFill>
                  <a:srgbClr val="CAD6DE"/>
                </a:solidFill>
                <a:latin typeface="Cabin" pitchFamily="34" charset="0"/>
                <a:ea typeface="Cabin" pitchFamily="34" charset="-122"/>
                <a:cs typeface="Cabin" pitchFamily="34" charset="-120"/>
              </a:rPr>
              <a:t>HTML</a:t>
            </a:r>
            <a:endParaRPr lang="en-US" sz="1900" dirty="0"/>
          </a:p>
        </p:txBody>
      </p:sp>
      <p:sp>
        <p:nvSpPr>
          <p:cNvPr id="6" name="Text 4"/>
          <p:cNvSpPr/>
          <p:nvPr/>
        </p:nvSpPr>
        <p:spPr>
          <a:xfrm>
            <a:off x="1363623" y="5272921"/>
            <a:ext cx="3434001"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3"/>
            </a:pPr>
            <a:r>
              <a:rPr lang="en-US" sz="1900" dirty="0">
                <a:solidFill>
                  <a:srgbClr val="CAD6DE"/>
                </a:solidFill>
                <a:latin typeface="Cabin" pitchFamily="34" charset="0"/>
                <a:ea typeface="Cabin" pitchFamily="34" charset="-122"/>
                <a:cs typeface="Cabin" pitchFamily="34" charset="-120"/>
              </a:rPr>
              <a:t>CSS</a:t>
            </a:r>
            <a:endParaRPr lang="en-US" sz="1900" dirty="0"/>
          </a:p>
        </p:txBody>
      </p:sp>
      <p:sp>
        <p:nvSpPr>
          <p:cNvPr id="7" name="Text 5"/>
          <p:cNvSpPr/>
          <p:nvPr/>
        </p:nvSpPr>
        <p:spPr>
          <a:xfrm>
            <a:off x="1363623" y="5754291"/>
            <a:ext cx="3434001"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4"/>
            </a:pPr>
            <a:r>
              <a:rPr lang="en-US" sz="1900" dirty="0">
                <a:solidFill>
                  <a:srgbClr val="CAD6DE"/>
                </a:solidFill>
                <a:latin typeface="Cabin" pitchFamily="34" charset="0"/>
                <a:ea typeface="Cabin" pitchFamily="34" charset="-122"/>
                <a:cs typeface="Cabin" pitchFamily="34" charset="-120"/>
              </a:rPr>
              <a:t>JAVASCRIPT</a:t>
            </a:r>
            <a:endParaRPr lang="en-US" sz="1900" dirty="0"/>
          </a:p>
        </p:txBody>
      </p:sp>
      <p:sp>
        <p:nvSpPr>
          <p:cNvPr id="8" name="Text 6"/>
          <p:cNvSpPr/>
          <p:nvPr/>
        </p:nvSpPr>
        <p:spPr>
          <a:xfrm>
            <a:off x="5407462" y="3337084"/>
            <a:ext cx="2904530" cy="363141"/>
          </a:xfrm>
          <a:prstGeom prst="rect">
            <a:avLst/>
          </a:prstGeom>
          <a:noFill/>
          <a:ln/>
        </p:spPr>
        <p:txBody>
          <a:bodyPr wrap="none" lIns="0" tIns="0" rIns="0" bIns="0" rtlCol="0" anchor="t"/>
          <a:lstStyle/>
          <a:p>
            <a:pPr indent="0" marL="0">
              <a:lnSpc>
                <a:spcPts val="2850"/>
              </a:lnSpc>
              <a:buNone/>
            </a:pPr>
            <a:r>
              <a:rPr lang="en-US" sz="2250" dirty="0">
                <a:solidFill>
                  <a:srgbClr val="FFFFFF"/>
                </a:solidFill>
                <a:latin typeface="Unbounded" pitchFamily="34" charset="0"/>
                <a:ea typeface="Unbounded" pitchFamily="34" charset="-122"/>
                <a:cs typeface="Unbounded" pitchFamily="34" charset="-120"/>
              </a:rPr>
              <a:t>FRAMEWORKS</a:t>
            </a:r>
            <a:endParaRPr lang="en-US" sz="2250" dirty="0"/>
          </a:p>
        </p:txBody>
      </p:sp>
      <p:sp>
        <p:nvSpPr>
          <p:cNvPr id="9" name="Text 7"/>
          <p:cNvSpPr/>
          <p:nvPr/>
        </p:nvSpPr>
        <p:spPr>
          <a:xfrm>
            <a:off x="5802392" y="3947041"/>
            <a:ext cx="3434001"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1"/>
            </a:pPr>
            <a:r>
              <a:rPr lang="en-US" sz="1900" dirty="0">
                <a:solidFill>
                  <a:srgbClr val="CAD6DE"/>
                </a:solidFill>
                <a:latin typeface="Cabin" pitchFamily="34" charset="0"/>
                <a:ea typeface="Cabin" pitchFamily="34" charset="-122"/>
                <a:cs typeface="Cabin" pitchFamily="34" charset="-120"/>
              </a:rPr>
              <a:t>NUMPY/PANDAS</a:t>
            </a:r>
            <a:endParaRPr lang="en-US" sz="1900" dirty="0"/>
          </a:p>
        </p:txBody>
      </p:sp>
      <p:sp>
        <p:nvSpPr>
          <p:cNvPr id="10" name="Text 8"/>
          <p:cNvSpPr/>
          <p:nvPr/>
        </p:nvSpPr>
        <p:spPr>
          <a:xfrm>
            <a:off x="5802392" y="4428411"/>
            <a:ext cx="3434001"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2"/>
            </a:pPr>
            <a:r>
              <a:rPr lang="en-US" sz="1900" dirty="0">
                <a:solidFill>
                  <a:srgbClr val="CAD6DE"/>
                </a:solidFill>
                <a:latin typeface="Cabin" pitchFamily="34" charset="0"/>
                <a:ea typeface="Cabin" pitchFamily="34" charset="-122"/>
                <a:cs typeface="Cabin" pitchFamily="34" charset="-120"/>
              </a:rPr>
              <a:t>TENSORFLOW/KERAS</a:t>
            </a:r>
            <a:endParaRPr lang="en-US" sz="1900" dirty="0"/>
          </a:p>
        </p:txBody>
      </p:sp>
      <p:sp>
        <p:nvSpPr>
          <p:cNvPr id="11" name="Text 9"/>
          <p:cNvSpPr/>
          <p:nvPr/>
        </p:nvSpPr>
        <p:spPr>
          <a:xfrm>
            <a:off x="5802392" y="4909780"/>
            <a:ext cx="3434001"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3"/>
            </a:pPr>
            <a:r>
              <a:rPr lang="en-US" sz="1900" dirty="0">
                <a:solidFill>
                  <a:srgbClr val="CAD6DE"/>
                </a:solidFill>
                <a:latin typeface="Cabin" pitchFamily="34" charset="0"/>
                <a:ea typeface="Cabin" pitchFamily="34" charset="-122"/>
                <a:cs typeface="Cabin" pitchFamily="34" charset="-120"/>
              </a:rPr>
              <a:t>FLASK</a:t>
            </a:r>
            <a:endParaRPr lang="en-US" sz="1900" dirty="0"/>
          </a:p>
        </p:txBody>
      </p:sp>
      <p:sp>
        <p:nvSpPr>
          <p:cNvPr id="12" name="Text 10"/>
          <p:cNvSpPr/>
          <p:nvPr/>
        </p:nvSpPr>
        <p:spPr>
          <a:xfrm>
            <a:off x="5802392" y="5391150"/>
            <a:ext cx="3434001"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4"/>
            </a:pPr>
            <a:r>
              <a:rPr lang="en-US" sz="1900" dirty="0">
                <a:solidFill>
                  <a:srgbClr val="CAD6DE"/>
                </a:solidFill>
                <a:latin typeface="Cabin" pitchFamily="34" charset="0"/>
                <a:ea typeface="Cabin" pitchFamily="34" charset="-122"/>
                <a:cs typeface="Cabin" pitchFamily="34" charset="-120"/>
              </a:rPr>
              <a:t>PROPHET</a:t>
            </a:r>
            <a:endParaRPr lang="en-US" sz="1900" dirty="0"/>
          </a:p>
        </p:txBody>
      </p:sp>
      <p:sp>
        <p:nvSpPr>
          <p:cNvPr id="13" name="Text 11"/>
          <p:cNvSpPr/>
          <p:nvPr/>
        </p:nvSpPr>
        <p:spPr>
          <a:xfrm>
            <a:off x="9846231" y="3337084"/>
            <a:ext cx="3828931" cy="726281"/>
          </a:xfrm>
          <a:prstGeom prst="rect">
            <a:avLst/>
          </a:prstGeom>
          <a:noFill/>
          <a:ln/>
        </p:spPr>
        <p:txBody>
          <a:bodyPr wrap="square" lIns="0" tIns="0" rIns="0" bIns="0" rtlCol="0" anchor="t"/>
          <a:lstStyle/>
          <a:p>
            <a:pPr indent="0" marL="0">
              <a:lnSpc>
                <a:spcPts val="2850"/>
              </a:lnSpc>
              <a:buNone/>
            </a:pPr>
            <a:r>
              <a:rPr lang="en-US" sz="2250" dirty="0">
                <a:solidFill>
                  <a:srgbClr val="FFFFFF"/>
                </a:solidFill>
                <a:latin typeface="Unbounded" pitchFamily="34" charset="0"/>
                <a:ea typeface="Unbounded" pitchFamily="34" charset="-122"/>
                <a:cs typeface="Unbounded" pitchFamily="34" charset="-120"/>
              </a:rPr>
              <a:t>VISUALIZATION/DEPLOYMENT</a:t>
            </a:r>
            <a:endParaRPr lang="en-US" sz="2250" dirty="0"/>
          </a:p>
        </p:txBody>
      </p:sp>
      <p:sp>
        <p:nvSpPr>
          <p:cNvPr id="14" name="Text 12"/>
          <p:cNvSpPr/>
          <p:nvPr/>
        </p:nvSpPr>
        <p:spPr>
          <a:xfrm>
            <a:off x="10241161" y="4310182"/>
            <a:ext cx="3434001"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1"/>
            </a:pPr>
            <a:r>
              <a:rPr lang="en-US" sz="1900" dirty="0">
                <a:solidFill>
                  <a:srgbClr val="CAD6DE"/>
                </a:solidFill>
                <a:latin typeface="Cabin" pitchFamily="34" charset="0"/>
                <a:ea typeface="Cabin" pitchFamily="34" charset="-122"/>
                <a:cs typeface="Cabin" pitchFamily="34" charset="-120"/>
              </a:rPr>
              <a:t>POWER BI</a:t>
            </a:r>
            <a:endParaRPr lang="en-US" sz="1900" dirty="0"/>
          </a:p>
        </p:txBody>
      </p:sp>
      <p:sp>
        <p:nvSpPr>
          <p:cNvPr id="15" name="Text 13"/>
          <p:cNvSpPr/>
          <p:nvPr/>
        </p:nvSpPr>
        <p:spPr>
          <a:xfrm>
            <a:off x="10241161" y="4791551"/>
            <a:ext cx="3434001"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2"/>
            </a:pPr>
            <a:r>
              <a:rPr lang="en-US" sz="1900" dirty="0">
                <a:solidFill>
                  <a:srgbClr val="CAD6DE"/>
                </a:solidFill>
                <a:latin typeface="Cabin" pitchFamily="34" charset="0"/>
                <a:ea typeface="Cabin" pitchFamily="34" charset="-122"/>
                <a:cs typeface="Cabin" pitchFamily="34" charset="-120"/>
              </a:rPr>
              <a:t>IOT SENSORS</a:t>
            </a:r>
            <a:endParaRPr lang="en-US" sz="1900" dirty="0"/>
          </a:p>
        </p:txBody>
      </p:sp>
      <p:sp>
        <p:nvSpPr>
          <p:cNvPr id="16" name="Text 14"/>
          <p:cNvSpPr/>
          <p:nvPr/>
        </p:nvSpPr>
        <p:spPr>
          <a:xfrm>
            <a:off x="10241161" y="5272921"/>
            <a:ext cx="3434001"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3"/>
            </a:pPr>
            <a:r>
              <a:rPr lang="en-US" sz="1900" dirty="0">
                <a:solidFill>
                  <a:srgbClr val="CAD6DE"/>
                </a:solidFill>
                <a:latin typeface="Cabin" pitchFamily="34" charset="0"/>
                <a:ea typeface="Cabin" pitchFamily="34" charset="-122"/>
                <a:cs typeface="Cabin" pitchFamily="34" charset="-120"/>
              </a:rPr>
              <a:t>CLOUD SERVER ( AZURE)</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95579" y="2451616"/>
            <a:ext cx="4983123" cy="3326249"/>
          </a:xfrm>
          <a:prstGeom prst="rect">
            <a:avLst/>
          </a:prstGeom>
        </p:spPr>
      </p:pic>
      <p:sp>
        <p:nvSpPr>
          <p:cNvPr id="4" name="Text 0"/>
          <p:cNvSpPr/>
          <p:nvPr/>
        </p:nvSpPr>
        <p:spPr>
          <a:xfrm>
            <a:off x="704374" y="664964"/>
            <a:ext cx="7735253" cy="1775936"/>
          </a:xfrm>
          <a:prstGeom prst="rect">
            <a:avLst/>
          </a:prstGeom>
          <a:noFill/>
          <a:ln/>
        </p:spPr>
        <p:txBody>
          <a:bodyPr wrap="square" lIns="0" tIns="0" rIns="0" bIns="0" rtlCol="0" anchor="t"/>
          <a:lstStyle/>
          <a:p>
            <a:pPr indent="0" marL="0">
              <a:lnSpc>
                <a:spcPts val="4650"/>
              </a:lnSpc>
              <a:buNone/>
            </a:pPr>
            <a:r>
              <a:rPr lang="en-US" sz="3700" dirty="0">
                <a:solidFill>
                  <a:srgbClr val="FFFFFF"/>
                </a:solidFill>
                <a:latin typeface="Unbounded" pitchFamily="34" charset="0"/>
                <a:ea typeface="Unbounded" pitchFamily="34" charset="-122"/>
                <a:cs typeface="Unbounded" pitchFamily="34" charset="-120"/>
              </a:rPr>
              <a:t>TECHNOLOGICAL STACK /FEASIBILITY AND VIABILITY</a:t>
            </a:r>
            <a:endParaRPr lang="en-US" sz="3700" dirty="0"/>
          </a:p>
        </p:txBody>
      </p:sp>
      <p:sp>
        <p:nvSpPr>
          <p:cNvPr id="5" name="Shape 1"/>
          <p:cNvSpPr/>
          <p:nvPr/>
        </p:nvSpPr>
        <p:spPr>
          <a:xfrm>
            <a:off x="704374" y="2742724"/>
            <a:ext cx="7735253" cy="4821793"/>
          </a:xfrm>
          <a:prstGeom prst="roundRect">
            <a:avLst>
              <a:gd name="adj" fmla="val 626"/>
            </a:avLst>
          </a:prstGeom>
          <a:noFill/>
          <a:ln w="7620">
            <a:solidFill>
              <a:srgbClr val="FFFFFF">
                <a:alpha val="24000"/>
              </a:srgbClr>
            </a:solidFill>
            <a:prstDash val="solid"/>
          </a:ln>
        </p:spPr>
      </p:sp>
      <p:sp>
        <p:nvSpPr>
          <p:cNvPr id="6" name="Shape 2"/>
          <p:cNvSpPr/>
          <p:nvPr/>
        </p:nvSpPr>
        <p:spPr>
          <a:xfrm>
            <a:off x="711994" y="2750344"/>
            <a:ext cx="7720013" cy="586383"/>
          </a:xfrm>
          <a:prstGeom prst="rect">
            <a:avLst/>
          </a:prstGeom>
          <a:solidFill>
            <a:srgbClr val="FFFFFF">
              <a:alpha val="4000"/>
            </a:srgbClr>
          </a:solidFill>
          <a:ln/>
        </p:spPr>
      </p:sp>
      <p:sp>
        <p:nvSpPr>
          <p:cNvPr id="7" name="Text 3"/>
          <p:cNvSpPr/>
          <p:nvPr/>
        </p:nvSpPr>
        <p:spPr>
          <a:xfrm>
            <a:off x="913209" y="2878693"/>
            <a:ext cx="1523762" cy="329684"/>
          </a:xfrm>
          <a:prstGeom prst="rect">
            <a:avLst/>
          </a:prstGeom>
          <a:noFill/>
          <a:ln/>
        </p:spPr>
        <p:txBody>
          <a:bodyPr wrap="none" lIns="0" tIns="0" rIns="0" bIns="0" rtlCol="0" anchor="t"/>
          <a:lstStyle/>
          <a:p>
            <a:pPr indent="0" marL="0">
              <a:lnSpc>
                <a:spcPts val="2500"/>
              </a:lnSpc>
              <a:buNone/>
            </a:pPr>
            <a:r>
              <a:rPr lang="en-US" sz="1550" dirty="0">
                <a:solidFill>
                  <a:srgbClr val="000000"/>
                </a:solidFill>
                <a:latin typeface="Cabin" pitchFamily="34" charset="0"/>
                <a:ea typeface="Cabin" pitchFamily="34" charset="-122"/>
                <a:cs typeface="Cabin" pitchFamily="34" charset="-120"/>
              </a:rPr>
              <a:t>🖥️</a:t>
            </a:r>
            <a:pPr indent="0" marL="0">
              <a:lnSpc>
                <a:spcPts val="2500"/>
              </a:lnSpc>
              <a:buNone/>
            </a:pPr>
            <a:r>
              <a:rPr lang="en-US" sz="1550" dirty="0">
                <a:solidFill>
                  <a:srgbClr val="CAD6DE"/>
                </a:solidFill>
                <a:latin typeface="Cabin" pitchFamily="34" charset="0"/>
                <a:ea typeface="Cabin" pitchFamily="34" charset="-122"/>
                <a:cs typeface="Cabin" pitchFamily="34" charset="-120"/>
              </a:rPr>
              <a:t> Front-End:</a:t>
            </a:r>
            <a:endParaRPr lang="en-US" sz="1550" dirty="0"/>
          </a:p>
        </p:txBody>
      </p:sp>
      <p:sp>
        <p:nvSpPr>
          <p:cNvPr id="8" name="Text 4"/>
          <p:cNvSpPr/>
          <p:nvPr/>
        </p:nvSpPr>
        <p:spPr>
          <a:xfrm>
            <a:off x="2847023" y="2878693"/>
            <a:ext cx="1519952" cy="329684"/>
          </a:xfrm>
          <a:prstGeom prst="rect">
            <a:avLst/>
          </a:prstGeom>
          <a:noFill/>
          <a:ln/>
        </p:spPr>
        <p:txBody>
          <a:bodyPr wrap="none" lIns="0" tIns="0" rIns="0" bIns="0" rtlCol="0" anchor="t"/>
          <a:lstStyle/>
          <a:p>
            <a:pPr indent="0" marL="0">
              <a:lnSpc>
                <a:spcPts val="2500"/>
              </a:lnSpc>
              <a:buNone/>
            </a:pPr>
            <a:r>
              <a:rPr lang="en-US" sz="1550" dirty="0">
                <a:solidFill>
                  <a:srgbClr val="CAD6DE"/>
                </a:solidFill>
                <a:latin typeface="Cabin" pitchFamily="34" charset="0"/>
                <a:ea typeface="Cabin" pitchFamily="34" charset="-122"/>
                <a:cs typeface="Cabin" pitchFamily="34" charset="-120"/>
              </a:rPr>
              <a:t>HTML </a:t>
            </a:r>
            <a:pPr indent="0" marL="0">
              <a:lnSpc>
                <a:spcPts val="2500"/>
              </a:lnSpc>
              <a:buNone/>
            </a:pPr>
            <a:r>
              <a:rPr lang="en-US" sz="1550" dirty="0">
                <a:solidFill>
                  <a:srgbClr val="000000"/>
                </a:solidFill>
                <a:latin typeface="Cabin" pitchFamily="34" charset="0"/>
                <a:ea typeface="Cabin" pitchFamily="34" charset="-122"/>
                <a:cs typeface="Cabin" pitchFamily="34" charset="-120"/>
              </a:rPr>
              <a:t>🌐</a:t>
            </a:r>
            <a:endParaRPr lang="en-US" sz="1550" dirty="0"/>
          </a:p>
        </p:txBody>
      </p:sp>
      <p:sp>
        <p:nvSpPr>
          <p:cNvPr id="9" name="Text 5"/>
          <p:cNvSpPr/>
          <p:nvPr/>
        </p:nvSpPr>
        <p:spPr>
          <a:xfrm>
            <a:off x="4777026" y="2878693"/>
            <a:ext cx="1519952" cy="329684"/>
          </a:xfrm>
          <a:prstGeom prst="rect">
            <a:avLst/>
          </a:prstGeom>
          <a:noFill/>
          <a:ln/>
        </p:spPr>
        <p:txBody>
          <a:bodyPr wrap="none" lIns="0" tIns="0" rIns="0" bIns="0" rtlCol="0" anchor="t"/>
          <a:lstStyle/>
          <a:p>
            <a:pPr indent="0" marL="0">
              <a:lnSpc>
                <a:spcPts val="2500"/>
              </a:lnSpc>
              <a:buNone/>
            </a:pPr>
            <a:r>
              <a:rPr lang="en-US" sz="1550" dirty="0">
                <a:solidFill>
                  <a:srgbClr val="CAD6DE"/>
                </a:solidFill>
                <a:latin typeface="Cabin" pitchFamily="34" charset="0"/>
                <a:ea typeface="Cabin" pitchFamily="34" charset="-122"/>
                <a:cs typeface="Cabin" pitchFamily="34" charset="-120"/>
              </a:rPr>
              <a:t>CSS </a:t>
            </a:r>
            <a:pPr indent="0" marL="0">
              <a:lnSpc>
                <a:spcPts val="2500"/>
              </a:lnSpc>
              <a:buNone/>
            </a:pPr>
            <a:r>
              <a:rPr lang="en-US" sz="1550" dirty="0">
                <a:solidFill>
                  <a:srgbClr val="000000"/>
                </a:solidFill>
                <a:latin typeface="Cabin" pitchFamily="34" charset="0"/>
                <a:ea typeface="Cabin" pitchFamily="34" charset="-122"/>
                <a:cs typeface="Cabin" pitchFamily="34" charset="-120"/>
              </a:rPr>
              <a:t>🎨</a:t>
            </a:r>
            <a:endParaRPr lang="en-US" sz="1550" dirty="0"/>
          </a:p>
        </p:txBody>
      </p:sp>
      <p:sp>
        <p:nvSpPr>
          <p:cNvPr id="10" name="Text 6"/>
          <p:cNvSpPr/>
          <p:nvPr/>
        </p:nvSpPr>
        <p:spPr>
          <a:xfrm>
            <a:off x="6707029" y="2878693"/>
            <a:ext cx="1523762" cy="329684"/>
          </a:xfrm>
          <a:prstGeom prst="rect">
            <a:avLst/>
          </a:prstGeom>
          <a:noFill/>
          <a:ln/>
        </p:spPr>
        <p:txBody>
          <a:bodyPr wrap="none" lIns="0" tIns="0" rIns="0" bIns="0" rtlCol="0" anchor="t"/>
          <a:lstStyle/>
          <a:p>
            <a:pPr indent="0" marL="0">
              <a:lnSpc>
                <a:spcPts val="2500"/>
              </a:lnSpc>
              <a:buNone/>
            </a:pPr>
            <a:r>
              <a:rPr lang="en-US" sz="1550" dirty="0">
                <a:solidFill>
                  <a:srgbClr val="CAD6DE"/>
                </a:solidFill>
                <a:latin typeface="Cabin" pitchFamily="34" charset="0"/>
                <a:ea typeface="Cabin" pitchFamily="34" charset="-122"/>
                <a:cs typeface="Cabin" pitchFamily="34" charset="-120"/>
              </a:rPr>
              <a:t>JavaScript </a:t>
            </a:r>
            <a:pPr indent="0" marL="0">
              <a:lnSpc>
                <a:spcPts val="2500"/>
              </a:lnSpc>
              <a:buNone/>
            </a:pPr>
            <a:r>
              <a:rPr lang="en-US" sz="1550" dirty="0">
                <a:solidFill>
                  <a:srgbClr val="000000"/>
                </a:solidFill>
                <a:latin typeface="Cabin" pitchFamily="34" charset="0"/>
                <a:ea typeface="Cabin" pitchFamily="34" charset="-122"/>
                <a:cs typeface="Cabin" pitchFamily="34" charset="-120"/>
              </a:rPr>
              <a:t>⚙️</a:t>
            </a:r>
            <a:endParaRPr lang="en-US" sz="1550" dirty="0"/>
          </a:p>
        </p:txBody>
      </p:sp>
      <p:sp>
        <p:nvSpPr>
          <p:cNvPr id="11" name="Shape 7"/>
          <p:cNvSpPr/>
          <p:nvPr/>
        </p:nvSpPr>
        <p:spPr>
          <a:xfrm>
            <a:off x="711994" y="3336727"/>
            <a:ext cx="7720013" cy="586383"/>
          </a:xfrm>
          <a:prstGeom prst="rect">
            <a:avLst/>
          </a:prstGeom>
          <a:solidFill>
            <a:srgbClr val="000000">
              <a:alpha val="4000"/>
            </a:srgbClr>
          </a:solidFill>
          <a:ln/>
        </p:spPr>
      </p:sp>
      <p:sp>
        <p:nvSpPr>
          <p:cNvPr id="12" name="Text 8"/>
          <p:cNvSpPr/>
          <p:nvPr/>
        </p:nvSpPr>
        <p:spPr>
          <a:xfrm>
            <a:off x="913209" y="3465076"/>
            <a:ext cx="1523762" cy="329684"/>
          </a:xfrm>
          <a:prstGeom prst="rect">
            <a:avLst/>
          </a:prstGeom>
          <a:noFill/>
          <a:ln/>
        </p:spPr>
        <p:txBody>
          <a:bodyPr wrap="none" lIns="0" tIns="0" rIns="0" bIns="0" rtlCol="0" anchor="t"/>
          <a:lstStyle/>
          <a:p>
            <a:pPr indent="0" marL="0">
              <a:lnSpc>
                <a:spcPts val="2500"/>
              </a:lnSpc>
              <a:buNone/>
            </a:pPr>
            <a:r>
              <a:rPr lang="en-US" sz="1550" dirty="0">
                <a:solidFill>
                  <a:srgbClr val="000000"/>
                </a:solidFill>
                <a:latin typeface="Cabin" pitchFamily="34" charset="0"/>
                <a:ea typeface="Cabin" pitchFamily="34" charset="-122"/>
                <a:cs typeface="Cabin" pitchFamily="34" charset="-120"/>
              </a:rPr>
              <a:t>🖥️</a:t>
            </a:r>
            <a:pPr indent="0" marL="0">
              <a:lnSpc>
                <a:spcPts val="2500"/>
              </a:lnSpc>
              <a:buNone/>
            </a:pPr>
            <a:r>
              <a:rPr lang="en-US" sz="1550" dirty="0">
                <a:solidFill>
                  <a:srgbClr val="CAD6DE"/>
                </a:solidFill>
                <a:latin typeface="Cabin" pitchFamily="34" charset="0"/>
                <a:ea typeface="Cabin" pitchFamily="34" charset="-122"/>
                <a:cs typeface="Cabin" pitchFamily="34" charset="-120"/>
              </a:rPr>
              <a:t> Back-End:</a:t>
            </a:r>
            <a:endParaRPr lang="en-US" sz="1550" dirty="0"/>
          </a:p>
        </p:txBody>
      </p:sp>
      <p:sp>
        <p:nvSpPr>
          <p:cNvPr id="13" name="Text 9"/>
          <p:cNvSpPr/>
          <p:nvPr/>
        </p:nvSpPr>
        <p:spPr>
          <a:xfrm>
            <a:off x="2847023" y="3465076"/>
            <a:ext cx="1519952" cy="329684"/>
          </a:xfrm>
          <a:prstGeom prst="rect">
            <a:avLst/>
          </a:prstGeom>
          <a:noFill/>
          <a:ln/>
        </p:spPr>
        <p:txBody>
          <a:bodyPr wrap="none" lIns="0" tIns="0" rIns="0" bIns="0" rtlCol="0" anchor="t"/>
          <a:lstStyle/>
          <a:p>
            <a:pPr indent="0" marL="0">
              <a:lnSpc>
                <a:spcPts val="2500"/>
              </a:lnSpc>
              <a:buNone/>
            </a:pPr>
            <a:r>
              <a:rPr lang="en-US" sz="1550" dirty="0">
                <a:solidFill>
                  <a:srgbClr val="CAD6DE"/>
                </a:solidFill>
                <a:latin typeface="Cabin" pitchFamily="34" charset="0"/>
                <a:ea typeface="Cabin" pitchFamily="34" charset="-122"/>
                <a:cs typeface="Cabin" pitchFamily="34" charset="-120"/>
              </a:rPr>
              <a:t>Python </a:t>
            </a:r>
            <a:pPr indent="0" marL="0">
              <a:lnSpc>
                <a:spcPts val="2500"/>
              </a:lnSpc>
              <a:buNone/>
            </a:pPr>
            <a:r>
              <a:rPr lang="en-US" sz="1550" dirty="0">
                <a:solidFill>
                  <a:srgbClr val="000000"/>
                </a:solidFill>
                <a:latin typeface="Cabin" pitchFamily="34" charset="0"/>
                <a:ea typeface="Cabin" pitchFamily="34" charset="-122"/>
                <a:cs typeface="Cabin" pitchFamily="34" charset="-120"/>
              </a:rPr>
              <a:t>🐍</a:t>
            </a:r>
            <a:endParaRPr lang="en-US" sz="1550" dirty="0"/>
          </a:p>
        </p:txBody>
      </p:sp>
      <p:sp>
        <p:nvSpPr>
          <p:cNvPr id="14" name="Text 10"/>
          <p:cNvSpPr/>
          <p:nvPr/>
        </p:nvSpPr>
        <p:spPr>
          <a:xfrm>
            <a:off x="4777026" y="3465076"/>
            <a:ext cx="1519952" cy="329684"/>
          </a:xfrm>
          <a:prstGeom prst="rect">
            <a:avLst/>
          </a:prstGeom>
          <a:noFill/>
          <a:ln/>
        </p:spPr>
        <p:txBody>
          <a:bodyPr wrap="none" lIns="0" tIns="0" rIns="0" bIns="0" rtlCol="0" anchor="t"/>
          <a:lstStyle/>
          <a:p>
            <a:pPr indent="0" marL="0">
              <a:lnSpc>
                <a:spcPts val="2500"/>
              </a:lnSpc>
              <a:buNone/>
            </a:pPr>
            <a:r>
              <a:rPr lang="en-US" sz="1550" dirty="0">
                <a:solidFill>
                  <a:srgbClr val="CAD6DE"/>
                </a:solidFill>
                <a:latin typeface="Cabin" pitchFamily="34" charset="0"/>
                <a:ea typeface="Cabin" pitchFamily="34" charset="-122"/>
                <a:cs typeface="Cabin" pitchFamily="34" charset="-120"/>
              </a:rPr>
              <a:t>Flask </a:t>
            </a:r>
            <a:pPr indent="0" marL="0">
              <a:lnSpc>
                <a:spcPts val="2500"/>
              </a:lnSpc>
              <a:buNone/>
            </a:pPr>
            <a:r>
              <a:rPr lang="en-US" sz="1550" dirty="0">
                <a:solidFill>
                  <a:srgbClr val="000000"/>
                </a:solidFill>
                <a:latin typeface="Cabin" pitchFamily="34" charset="0"/>
                <a:ea typeface="Cabin" pitchFamily="34" charset="-122"/>
                <a:cs typeface="Cabin" pitchFamily="34" charset="-120"/>
              </a:rPr>
              <a:t>🌶️</a:t>
            </a:r>
            <a:endParaRPr lang="en-US" sz="1550" dirty="0"/>
          </a:p>
        </p:txBody>
      </p:sp>
      <p:sp>
        <p:nvSpPr>
          <p:cNvPr id="15" name="Text 11"/>
          <p:cNvSpPr/>
          <p:nvPr/>
        </p:nvSpPr>
        <p:spPr>
          <a:xfrm>
            <a:off x="6707029" y="3465076"/>
            <a:ext cx="1523762" cy="322064"/>
          </a:xfrm>
          <a:prstGeom prst="rect">
            <a:avLst/>
          </a:prstGeom>
          <a:noFill/>
          <a:ln/>
        </p:spPr>
        <p:txBody>
          <a:bodyPr wrap="none" lIns="0" tIns="0" rIns="0" bIns="0" rtlCol="0" anchor="t"/>
          <a:lstStyle/>
          <a:p>
            <a:pPr indent="0" marL="0">
              <a:lnSpc>
                <a:spcPts val="2500"/>
              </a:lnSpc>
              <a:buNone/>
            </a:pPr>
            <a:endParaRPr lang="en-US" sz="1550" dirty="0"/>
          </a:p>
        </p:txBody>
      </p:sp>
      <p:sp>
        <p:nvSpPr>
          <p:cNvPr id="16" name="Shape 12"/>
          <p:cNvSpPr/>
          <p:nvPr/>
        </p:nvSpPr>
        <p:spPr>
          <a:xfrm>
            <a:off x="711994" y="3923109"/>
            <a:ext cx="7720013" cy="908447"/>
          </a:xfrm>
          <a:prstGeom prst="rect">
            <a:avLst/>
          </a:prstGeom>
          <a:solidFill>
            <a:srgbClr val="FFFFFF">
              <a:alpha val="4000"/>
            </a:srgbClr>
          </a:solidFill>
          <a:ln/>
        </p:spPr>
      </p:sp>
      <p:sp>
        <p:nvSpPr>
          <p:cNvPr id="17" name="Text 13"/>
          <p:cNvSpPr/>
          <p:nvPr/>
        </p:nvSpPr>
        <p:spPr>
          <a:xfrm>
            <a:off x="913209" y="4051459"/>
            <a:ext cx="1523762" cy="329684"/>
          </a:xfrm>
          <a:prstGeom prst="rect">
            <a:avLst/>
          </a:prstGeom>
          <a:noFill/>
          <a:ln/>
        </p:spPr>
        <p:txBody>
          <a:bodyPr wrap="none" lIns="0" tIns="0" rIns="0" bIns="0" rtlCol="0" anchor="t"/>
          <a:lstStyle/>
          <a:p>
            <a:pPr indent="0" marL="0">
              <a:lnSpc>
                <a:spcPts val="2500"/>
              </a:lnSpc>
              <a:buNone/>
            </a:pPr>
            <a:r>
              <a:rPr lang="en-US" sz="1550" dirty="0">
                <a:solidFill>
                  <a:srgbClr val="000000"/>
                </a:solidFill>
                <a:latin typeface="Cabin" pitchFamily="34" charset="0"/>
                <a:ea typeface="Cabin" pitchFamily="34" charset="-122"/>
                <a:cs typeface="Cabin" pitchFamily="34" charset="-120"/>
              </a:rPr>
              <a:t>🗄️</a:t>
            </a:r>
            <a:pPr indent="0" marL="0">
              <a:lnSpc>
                <a:spcPts val="2500"/>
              </a:lnSpc>
              <a:buNone/>
            </a:pPr>
            <a:r>
              <a:rPr lang="en-US" sz="1550" dirty="0">
                <a:solidFill>
                  <a:srgbClr val="CAD6DE"/>
                </a:solidFill>
                <a:latin typeface="Cabin" pitchFamily="34" charset="0"/>
                <a:ea typeface="Cabin" pitchFamily="34" charset="-122"/>
                <a:cs typeface="Cabin" pitchFamily="34" charset="-120"/>
              </a:rPr>
              <a:t> Database:</a:t>
            </a:r>
            <a:endParaRPr lang="en-US" sz="1550" dirty="0"/>
          </a:p>
        </p:txBody>
      </p:sp>
      <p:sp>
        <p:nvSpPr>
          <p:cNvPr id="18" name="Text 14"/>
          <p:cNvSpPr/>
          <p:nvPr/>
        </p:nvSpPr>
        <p:spPr>
          <a:xfrm>
            <a:off x="2847023" y="4051459"/>
            <a:ext cx="1519952" cy="651748"/>
          </a:xfrm>
          <a:prstGeom prst="rect">
            <a:avLst/>
          </a:prstGeom>
          <a:noFill/>
          <a:ln/>
        </p:spPr>
        <p:txBody>
          <a:bodyPr wrap="square" lIns="0" tIns="0" rIns="0" bIns="0" rtlCol="0" anchor="t"/>
          <a:lstStyle/>
          <a:p>
            <a:pPr indent="0" marL="0">
              <a:lnSpc>
                <a:spcPts val="2500"/>
              </a:lnSpc>
              <a:buNone/>
            </a:pPr>
            <a:r>
              <a:rPr lang="en-US" sz="1550" dirty="0">
                <a:solidFill>
                  <a:srgbClr val="CAD6DE"/>
                </a:solidFill>
                <a:latin typeface="Cabin" pitchFamily="34" charset="0"/>
                <a:ea typeface="Cabin" pitchFamily="34" charset="-122"/>
                <a:cs typeface="Cabin" pitchFamily="34" charset="-120"/>
              </a:rPr>
              <a:t>MongoDB Atlas </a:t>
            </a:r>
            <a:pPr indent="0" marL="0">
              <a:lnSpc>
                <a:spcPts val="2500"/>
              </a:lnSpc>
              <a:buNone/>
            </a:pPr>
            <a:r>
              <a:rPr lang="en-US" sz="1550" dirty="0">
                <a:solidFill>
                  <a:srgbClr val="000000"/>
                </a:solidFill>
                <a:latin typeface="Cabin" pitchFamily="34" charset="0"/>
                <a:ea typeface="Cabin" pitchFamily="34" charset="-122"/>
                <a:cs typeface="Cabin" pitchFamily="34" charset="-120"/>
              </a:rPr>
              <a:t>🍃</a:t>
            </a:r>
            <a:endParaRPr lang="en-US" sz="1550" dirty="0"/>
          </a:p>
        </p:txBody>
      </p:sp>
      <p:sp>
        <p:nvSpPr>
          <p:cNvPr id="19" name="Text 15"/>
          <p:cNvSpPr/>
          <p:nvPr/>
        </p:nvSpPr>
        <p:spPr>
          <a:xfrm>
            <a:off x="4777026" y="4051459"/>
            <a:ext cx="1519952" cy="322064"/>
          </a:xfrm>
          <a:prstGeom prst="rect">
            <a:avLst/>
          </a:prstGeom>
          <a:noFill/>
          <a:ln/>
        </p:spPr>
        <p:txBody>
          <a:bodyPr wrap="none" lIns="0" tIns="0" rIns="0" bIns="0" rtlCol="0" anchor="t"/>
          <a:lstStyle/>
          <a:p>
            <a:pPr indent="0" marL="0">
              <a:lnSpc>
                <a:spcPts val="2500"/>
              </a:lnSpc>
              <a:buNone/>
            </a:pPr>
            <a:endParaRPr lang="en-US" sz="1550" dirty="0"/>
          </a:p>
        </p:txBody>
      </p:sp>
      <p:sp>
        <p:nvSpPr>
          <p:cNvPr id="20" name="Text 16"/>
          <p:cNvSpPr/>
          <p:nvPr/>
        </p:nvSpPr>
        <p:spPr>
          <a:xfrm>
            <a:off x="6707029" y="4051459"/>
            <a:ext cx="1523762" cy="322064"/>
          </a:xfrm>
          <a:prstGeom prst="rect">
            <a:avLst/>
          </a:prstGeom>
          <a:noFill/>
          <a:ln/>
        </p:spPr>
        <p:txBody>
          <a:bodyPr wrap="none" lIns="0" tIns="0" rIns="0" bIns="0" rtlCol="0" anchor="t"/>
          <a:lstStyle/>
          <a:p>
            <a:pPr indent="0" marL="0">
              <a:lnSpc>
                <a:spcPts val="2500"/>
              </a:lnSpc>
              <a:buNone/>
            </a:pPr>
            <a:endParaRPr lang="en-US" sz="1550" dirty="0"/>
          </a:p>
        </p:txBody>
      </p:sp>
      <p:sp>
        <p:nvSpPr>
          <p:cNvPr id="21" name="Shape 17"/>
          <p:cNvSpPr/>
          <p:nvPr/>
        </p:nvSpPr>
        <p:spPr>
          <a:xfrm>
            <a:off x="711994" y="4831556"/>
            <a:ext cx="7720013" cy="586383"/>
          </a:xfrm>
          <a:prstGeom prst="rect">
            <a:avLst/>
          </a:prstGeom>
          <a:solidFill>
            <a:srgbClr val="000000">
              <a:alpha val="4000"/>
            </a:srgbClr>
          </a:solidFill>
          <a:ln/>
        </p:spPr>
      </p:sp>
      <p:sp>
        <p:nvSpPr>
          <p:cNvPr id="22" name="Text 18"/>
          <p:cNvSpPr/>
          <p:nvPr/>
        </p:nvSpPr>
        <p:spPr>
          <a:xfrm>
            <a:off x="913209" y="4959906"/>
            <a:ext cx="1523762" cy="329684"/>
          </a:xfrm>
          <a:prstGeom prst="rect">
            <a:avLst/>
          </a:prstGeom>
          <a:noFill/>
          <a:ln/>
        </p:spPr>
        <p:txBody>
          <a:bodyPr wrap="none" lIns="0" tIns="0" rIns="0" bIns="0" rtlCol="0" anchor="t"/>
          <a:lstStyle/>
          <a:p>
            <a:pPr indent="0" marL="0">
              <a:lnSpc>
                <a:spcPts val="2500"/>
              </a:lnSpc>
              <a:buNone/>
            </a:pPr>
            <a:r>
              <a:rPr lang="en-US" sz="1550" dirty="0">
                <a:solidFill>
                  <a:srgbClr val="000000"/>
                </a:solidFill>
                <a:latin typeface="Cabin" pitchFamily="34" charset="0"/>
                <a:ea typeface="Cabin" pitchFamily="34" charset="-122"/>
                <a:cs typeface="Cabin" pitchFamily="34" charset="-120"/>
              </a:rPr>
              <a:t>🔄</a:t>
            </a:r>
            <a:pPr indent="0" marL="0">
              <a:lnSpc>
                <a:spcPts val="2500"/>
              </a:lnSpc>
              <a:buNone/>
            </a:pPr>
            <a:r>
              <a:rPr lang="en-US" sz="1550" dirty="0">
                <a:solidFill>
                  <a:srgbClr val="CAD6DE"/>
                </a:solidFill>
                <a:latin typeface="Cabin" pitchFamily="34" charset="0"/>
                <a:ea typeface="Cabin" pitchFamily="34" charset="-122"/>
                <a:cs typeface="Cabin" pitchFamily="34" charset="-120"/>
              </a:rPr>
              <a:t> Integration:</a:t>
            </a:r>
            <a:endParaRPr lang="en-US" sz="1550" dirty="0"/>
          </a:p>
        </p:txBody>
      </p:sp>
      <p:sp>
        <p:nvSpPr>
          <p:cNvPr id="23" name="Text 19"/>
          <p:cNvSpPr/>
          <p:nvPr/>
        </p:nvSpPr>
        <p:spPr>
          <a:xfrm>
            <a:off x="2847023" y="4959906"/>
            <a:ext cx="1519952" cy="329684"/>
          </a:xfrm>
          <a:prstGeom prst="rect">
            <a:avLst/>
          </a:prstGeom>
          <a:noFill/>
          <a:ln/>
        </p:spPr>
        <p:txBody>
          <a:bodyPr wrap="none" lIns="0" tIns="0" rIns="0" bIns="0" rtlCol="0" anchor="t"/>
          <a:lstStyle/>
          <a:p>
            <a:pPr indent="0" marL="0">
              <a:lnSpc>
                <a:spcPts val="2500"/>
              </a:lnSpc>
              <a:buNone/>
            </a:pPr>
            <a:r>
              <a:rPr lang="en-US" sz="1550" dirty="0">
                <a:solidFill>
                  <a:srgbClr val="CAD6DE"/>
                </a:solidFill>
                <a:latin typeface="Cabin" pitchFamily="34" charset="0"/>
                <a:ea typeface="Cabin" pitchFamily="34" charset="-122"/>
                <a:cs typeface="Cabin" pitchFamily="34" charset="-120"/>
              </a:rPr>
              <a:t>APIs </a:t>
            </a:r>
            <a:pPr indent="0" marL="0">
              <a:lnSpc>
                <a:spcPts val="2500"/>
              </a:lnSpc>
              <a:buNone/>
            </a:pPr>
            <a:r>
              <a:rPr lang="en-US" sz="1550" dirty="0">
                <a:solidFill>
                  <a:srgbClr val="000000"/>
                </a:solidFill>
                <a:latin typeface="Cabin" pitchFamily="34" charset="0"/>
                <a:ea typeface="Cabin" pitchFamily="34" charset="-122"/>
                <a:cs typeface="Cabin" pitchFamily="34" charset="-120"/>
              </a:rPr>
              <a:t>🌐</a:t>
            </a:r>
            <a:endParaRPr lang="en-US" sz="1550" dirty="0"/>
          </a:p>
        </p:txBody>
      </p:sp>
      <p:sp>
        <p:nvSpPr>
          <p:cNvPr id="24" name="Text 20"/>
          <p:cNvSpPr/>
          <p:nvPr/>
        </p:nvSpPr>
        <p:spPr>
          <a:xfrm>
            <a:off x="4777026" y="4959906"/>
            <a:ext cx="1519952" cy="329684"/>
          </a:xfrm>
          <a:prstGeom prst="rect">
            <a:avLst/>
          </a:prstGeom>
          <a:noFill/>
          <a:ln/>
        </p:spPr>
        <p:txBody>
          <a:bodyPr wrap="none" lIns="0" tIns="0" rIns="0" bIns="0" rtlCol="0" anchor="t"/>
          <a:lstStyle/>
          <a:p>
            <a:pPr indent="0" marL="0">
              <a:lnSpc>
                <a:spcPts val="2500"/>
              </a:lnSpc>
              <a:buNone/>
            </a:pPr>
            <a:r>
              <a:rPr lang="en-US" sz="1550" dirty="0">
                <a:solidFill>
                  <a:srgbClr val="CAD6DE"/>
                </a:solidFill>
                <a:latin typeface="Cabin" pitchFamily="34" charset="0"/>
                <a:ea typeface="Cabin" pitchFamily="34" charset="-122"/>
                <a:cs typeface="Cabin" pitchFamily="34" charset="-120"/>
              </a:rPr>
              <a:t>WebSockets </a:t>
            </a:r>
            <a:pPr indent="0" marL="0">
              <a:lnSpc>
                <a:spcPts val="2500"/>
              </a:lnSpc>
              <a:buNone/>
            </a:pPr>
            <a:r>
              <a:rPr lang="en-US" sz="1550" dirty="0">
                <a:solidFill>
                  <a:srgbClr val="000000"/>
                </a:solidFill>
                <a:latin typeface="Cabin" pitchFamily="34" charset="0"/>
                <a:ea typeface="Cabin" pitchFamily="34" charset="-122"/>
                <a:cs typeface="Cabin" pitchFamily="34" charset="-120"/>
              </a:rPr>
              <a:t>📡</a:t>
            </a:r>
            <a:endParaRPr lang="en-US" sz="1550" dirty="0"/>
          </a:p>
        </p:txBody>
      </p:sp>
      <p:sp>
        <p:nvSpPr>
          <p:cNvPr id="25" name="Text 21"/>
          <p:cNvSpPr/>
          <p:nvPr/>
        </p:nvSpPr>
        <p:spPr>
          <a:xfrm>
            <a:off x="6707029" y="4959906"/>
            <a:ext cx="1523762" cy="322064"/>
          </a:xfrm>
          <a:prstGeom prst="rect">
            <a:avLst/>
          </a:prstGeom>
          <a:noFill/>
          <a:ln/>
        </p:spPr>
        <p:txBody>
          <a:bodyPr wrap="none" lIns="0" tIns="0" rIns="0" bIns="0" rtlCol="0" anchor="t"/>
          <a:lstStyle/>
          <a:p>
            <a:pPr indent="0" marL="0">
              <a:lnSpc>
                <a:spcPts val="2500"/>
              </a:lnSpc>
              <a:buNone/>
            </a:pPr>
            <a:endParaRPr lang="en-US" sz="1550" dirty="0"/>
          </a:p>
        </p:txBody>
      </p:sp>
      <p:sp>
        <p:nvSpPr>
          <p:cNvPr id="26" name="Shape 22"/>
          <p:cNvSpPr/>
          <p:nvPr/>
        </p:nvSpPr>
        <p:spPr>
          <a:xfrm>
            <a:off x="711994" y="5417939"/>
            <a:ext cx="7720013" cy="908447"/>
          </a:xfrm>
          <a:prstGeom prst="rect">
            <a:avLst/>
          </a:prstGeom>
          <a:solidFill>
            <a:srgbClr val="FFFFFF">
              <a:alpha val="4000"/>
            </a:srgbClr>
          </a:solidFill>
          <a:ln/>
        </p:spPr>
      </p:sp>
      <p:sp>
        <p:nvSpPr>
          <p:cNvPr id="27" name="Text 23"/>
          <p:cNvSpPr/>
          <p:nvPr/>
        </p:nvSpPr>
        <p:spPr>
          <a:xfrm>
            <a:off x="913209" y="5546288"/>
            <a:ext cx="1523762" cy="651748"/>
          </a:xfrm>
          <a:prstGeom prst="rect">
            <a:avLst/>
          </a:prstGeom>
          <a:noFill/>
          <a:ln/>
        </p:spPr>
        <p:txBody>
          <a:bodyPr wrap="square" lIns="0" tIns="0" rIns="0" bIns="0" rtlCol="0" anchor="t"/>
          <a:lstStyle/>
          <a:p>
            <a:pPr indent="0" marL="0">
              <a:lnSpc>
                <a:spcPts val="2500"/>
              </a:lnSpc>
              <a:buNone/>
            </a:pPr>
            <a:r>
              <a:rPr lang="en-US" sz="1550" dirty="0">
                <a:solidFill>
                  <a:srgbClr val="000000"/>
                </a:solidFill>
                <a:latin typeface="Cabin" pitchFamily="34" charset="0"/>
                <a:ea typeface="Cabin" pitchFamily="34" charset="-122"/>
                <a:cs typeface="Cabin" pitchFamily="34" charset="-120"/>
              </a:rPr>
              <a:t>📊</a:t>
            </a:r>
            <a:pPr indent="0" marL="0">
              <a:lnSpc>
                <a:spcPts val="2500"/>
              </a:lnSpc>
              <a:buNone/>
            </a:pPr>
            <a:r>
              <a:rPr lang="en-US" sz="1550" dirty="0">
                <a:solidFill>
                  <a:srgbClr val="CAD6DE"/>
                </a:solidFill>
                <a:latin typeface="Cabin" pitchFamily="34" charset="0"/>
                <a:ea typeface="Cabin" pitchFamily="34" charset="-122"/>
                <a:cs typeface="Cabin" pitchFamily="34" charset="-120"/>
              </a:rPr>
              <a:t> Data Analytics:</a:t>
            </a:r>
            <a:endParaRPr lang="en-US" sz="1550" dirty="0"/>
          </a:p>
        </p:txBody>
      </p:sp>
      <p:sp>
        <p:nvSpPr>
          <p:cNvPr id="28" name="Text 24"/>
          <p:cNvSpPr/>
          <p:nvPr/>
        </p:nvSpPr>
        <p:spPr>
          <a:xfrm>
            <a:off x="2847023" y="5546288"/>
            <a:ext cx="1519952" cy="651748"/>
          </a:xfrm>
          <a:prstGeom prst="rect">
            <a:avLst/>
          </a:prstGeom>
          <a:noFill/>
          <a:ln/>
        </p:spPr>
        <p:txBody>
          <a:bodyPr wrap="square" lIns="0" tIns="0" rIns="0" bIns="0" rtlCol="0" anchor="t"/>
          <a:lstStyle/>
          <a:p>
            <a:pPr indent="0" marL="0">
              <a:lnSpc>
                <a:spcPts val="2500"/>
              </a:lnSpc>
              <a:buNone/>
            </a:pPr>
            <a:r>
              <a:rPr lang="en-US" sz="1550" dirty="0">
                <a:solidFill>
                  <a:srgbClr val="CAD6DE"/>
                </a:solidFill>
                <a:latin typeface="Cabin" pitchFamily="34" charset="0"/>
                <a:ea typeface="Cabin" pitchFamily="34" charset="-122"/>
                <a:cs typeface="Cabin" pitchFamily="34" charset="-120"/>
              </a:rPr>
              <a:t>Python Libraries </a:t>
            </a:r>
            <a:pPr indent="0" marL="0">
              <a:lnSpc>
                <a:spcPts val="2500"/>
              </a:lnSpc>
              <a:buNone/>
            </a:pPr>
            <a:r>
              <a:rPr lang="en-US" sz="1550" dirty="0">
                <a:solidFill>
                  <a:srgbClr val="000000"/>
                </a:solidFill>
                <a:latin typeface="Cabin" pitchFamily="34" charset="0"/>
                <a:ea typeface="Cabin" pitchFamily="34" charset="-122"/>
                <a:cs typeface="Cabin" pitchFamily="34" charset="-120"/>
              </a:rPr>
              <a:t>📈</a:t>
            </a:r>
            <a:endParaRPr lang="en-US" sz="1550" dirty="0"/>
          </a:p>
        </p:txBody>
      </p:sp>
      <p:sp>
        <p:nvSpPr>
          <p:cNvPr id="29" name="Text 25"/>
          <p:cNvSpPr/>
          <p:nvPr/>
        </p:nvSpPr>
        <p:spPr>
          <a:xfrm>
            <a:off x="4777026" y="5546288"/>
            <a:ext cx="1519952" cy="322064"/>
          </a:xfrm>
          <a:prstGeom prst="rect">
            <a:avLst/>
          </a:prstGeom>
          <a:noFill/>
          <a:ln/>
        </p:spPr>
        <p:txBody>
          <a:bodyPr wrap="none" lIns="0" tIns="0" rIns="0" bIns="0" rtlCol="0" anchor="t"/>
          <a:lstStyle/>
          <a:p>
            <a:pPr indent="0" marL="0">
              <a:lnSpc>
                <a:spcPts val="2500"/>
              </a:lnSpc>
              <a:buNone/>
            </a:pPr>
            <a:endParaRPr lang="en-US" sz="1550" dirty="0"/>
          </a:p>
        </p:txBody>
      </p:sp>
      <p:sp>
        <p:nvSpPr>
          <p:cNvPr id="30" name="Text 26"/>
          <p:cNvSpPr/>
          <p:nvPr/>
        </p:nvSpPr>
        <p:spPr>
          <a:xfrm>
            <a:off x="6707029" y="5546288"/>
            <a:ext cx="1523762" cy="322064"/>
          </a:xfrm>
          <a:prstGeom prst="rect">
            <a:avLst/>
          </a:prstGeom>
          <a:noFill/>
          <a:ln/>
        </p:spPr>
        <p:txBody>
          <a:bodyPr wrap="none" lIns="0" tIns="0" rIns="0" bIns="0" rtlCol="0" anchor="t"/>
          <a:lstStyle/>
          <a:p>
            <a:pPr indent="0" marL="0">
              <a:lnSpc>
                <a:spcPts val="2500"/>
              </a:lnSpc>
              <a:buNone/>
            </a:pPr>
            <a:endParaRPr lang="en-US" sz="1550" dirty="0"/>
          </a:p>
        </p:txBody>
      </p:sp>
      <p:sp>
        <p:nvSpPr>
          <p:cNvPr id="31" name="Shape 27"/>
          <p:cNvSpPr/>
          <p:nvPr/>
        </p:nvSpPr>
        <p:spPr>
          <a:xfrm>
            <a:off x="711994" y="6326386"/>
            <a:ext cx="7720013" cy="1230511"/>
          </a:xfrm>
          <a:prstGeom prst="rect">
            <a:avLst/>
          </a:prstGeom>
          <a:solidFill>
            <a:srgbClr val="000000">
              <a:alpha val="4000"/>
            </a:srgbClr>
          </a:solidFill>
          <a:ln/>
        </p:spPr>
      </p:sp>
      <p:sp>
        <p:nvSpPr>
          <p:cNvPr id="32" name="Text 28"/>
          <p:cNvSpPr/>
          <p:nvPr/>
        </p:nvSpPr>
        <p:spPr>
          <a:xfrm>
            <a:off x="913209" y="6454735"/>
            <a:ext cx="1523762" cy="329684"/>
          </a:xfrm>
          <a:prstGeom prst="rect">
            <a:avLst/>
          </a:prstGeom>
          <a:noFill/>
          <a:ln/>
        </p:spPr>
        <p:txBody>
          <a:bodyPr wrap="none" lIns="0" tIns="0" rIns="0" bIns="0" rtlCol="0" anchor="t"/>
          <a:lstStyle/>
          <a:p>
            <a:pPr indent="0" marL="0">
              <a:lnSpc>
                <a:spcPts val="2500"/>
              </a:lnSpc>
              <a:buNone/>
            </a:pPr>
            <a:r>
              <a:rPr lang="en-US" sz="1550" dirty="0">
                <a:solidFill>
                  <a:srgbClr val="000000"/>
                </a:solidFill>
                <a:latin typeface="Cabin" pitchFamily="34" charset="0"/>
                <a:ea typeface="Cabin" pitchFamily="34" charset="-122"/>
                <a:cs typeface="Cabin" pitchFamily="34" charset="-120"/>
              </a:rPr>
              <a:t>🔒</a:t>
            </a:r>
            <a:pPr indent="0" marL="0">
              <a:lnSpc>
                <a:spcPts val="2500"/>
              </a:lnSpc>
              <a:buNone/>
            </a:pPr>
            <a:r>
              <a:rPr lang="en-US" sz="1550" dirty="0">
                <a:solidFill>
                  <a:srgbClr val="CAD6DE"/>
                </a:solidFill>
                <a:latin typeface="Cabin" pitchFamily="34" charset="0"/>
                <a:ea typeface="Cabin" pitchFamily="34" charset="-122"/>
                <a:cs typeface="Cabin" pitchFamily="34" charset="-120"/>
              </a:rPr>
              <a:t> Security:</a:t>
            </a:r>
            <a:endParaRPr lang="en-US" sz="1550" dirty="0"/>
          </a:p>
        </p:txBody>
      </p:sp>
      <p:sp>
        <p:nvSpPr>
          <p:cNvPr id="33" name="Text 29"/>
          <p:cNvSpPr/>
          <p:nvPr/>
        </p:nvSpPr>
        <p:spPr>
          <a:xfrm>
            <a:off x="2847023" y="6454735"/>
            <a:ext cx="1519952" cy="651748"/>
          </a:xfrm>
          <a:prstGeom prst="rect">
            <a:avLst/>
          </a:prstGeom>
          <a:noFill/>
          <a:ln/>
        </p:spPr>
        <p:txBody>
          <a:bodyPr wrap="square" lIns="0" tIns="0" rIns="0" bIns="0" rtlCol="0" anchor="t"/>
          <a:lstStyle/>
          <a:p>
            <a:pPr indent="0" marL="0">
              <a:lnSpc>
                <a:spcPts val="2500"/>
              </a:lnSpc>
              <a:buNone/>
            </a:pPr>
            <a:r>
              <a:rPr lang="en-US" sz="1550" dirty="0">
                <a:solidFill>
                  <a:srgbClr val="CAD6DE"/>
                </a:solidFill>
                <a:latin typeface="Cabin" pitchFamily="34" charset="0"/>
                <a:ea typeface="Cabin" pitchFamily="34" charset="-122"/>
                <a:cs typeface="Cabin" pitchFamily="34" charset="-120"/>
              </a:rPr>
              <a:t>SSL/TLS Encryption </a:t>
            </a:r>
            <a:pPr indent="0" marL="0">
              <a:lnSpc>
                <a:spcPts val="2500"/>
              </a:lnSpc>
              <a:buNone/>
            </a:pPr>
            <a:r>
              <a:rPr lang="en-US" sz="1550" dirty="0">
                <a:solidFill>
                  <a:srgbClr val="000000"/>
                </a:solidFill>
                <a:latin typeface="Cabin" pitchFamily="34" charset="0"/>
                <a:ea typeface="Cabin" pitchFamily="34" charset="-122"/>
                <a:cs typeface="Cabin" pitchFamily="34" charset="-120"/>
              </a:rPr>
              <a:t>🔐</a:t>
            </a:r>
            <a:endParaRPr lang="en-US" sz="1550" dirty="0"/>
          </a:p>
        </p:txBody>
      </p:sp>
      <p:sp>
        <p:nvSpPr>
          <p:cNvPr id="34" name="Text 30"/>
          <p:cNvSpPr/>
          <p:nvPr/>
        </p:nvSpPr>
        <p:spPr>
          <a:xfrm>
            <a:off x="4777026" y="6454735"/>
            <a:ext cx="1519952" cy="973812"/>
          </a:xfrm>
          <a:prstGeom prst="rect">
            <a:avLst/>
          </a:prstGeom>
          <a:noFill/>
          <a:ln/>
        </p:spPr>
        <p:txBody>
          <a:bodyPr wrap="square" lIns="0" tIns="0" rIns="0" bIns="0" rtlCol="0" anchor="t"/>
          <a:lstStyle/>
          <a:p>
            <a:pPr indent="0" marL="0">
              <a:lnSpc>
                <a:spcPts val="2500"/>
              </a:lnSpc>
              <a:buNone/>
            </a:pPr>
            <a:r>
              <a:rPr lang="en-US" sz="1550" dirty="0">
                <a:solidFill>
                  <a:srgbClr val="CAD6DE"/>
                </a:solidFill>
                <a:latin typeface="Cabin" pitchFamily="34" charset="0"/>
                <a:ea typeface="Cabin" pitchFamily="34" charset="-122"/>
                <a:cs typeface="Cabin" pitchFamily="34" charset="-120"/>
              </a:rPr>
              <a:t>Authentication and Authorization </a:t>
            </a:r>
            <a:pPr indent="0" marL="0">
              <a:lnSpc>
                <a:spcPts val="2500"/>
              </a:lnSpc>
              <a:buNone/>
            </a:pPr>
            <a:r>
              <a:rPr lang="en-US" sz="1550" dirty="0">
                <a:solidFill>
                  <a:srgbClr val="000000"/>
                </a:solidFill>
                <a:latin typeface="Cabin" pitchFamily="34" charset="0"/>
                <a:ea typeface="Cabin" pitchFamily="34" charset="-122"/>
                <a:cs typeface="Cabin" pitchFamily="34" charset="-120"/>
              </a:rPr>
              <a:t>🔑</a:t>
            </a:r>
            <a:endParaRPr lang="en-US" sz="1550" dirty="0"/>
          </a:p>
        </p:txBody>
      </p:sp>
      <p:sp>
        <p:nvSpPr>
          <p:cNvPr id="35" name="Text 31"/>
          <p:cNvSpPr/>
          <p:nvPr/>
        </p:nvSpPr>
        <p:spPr>
          <a:xfrm>
            <a:off x="6707029" y="6454735"/>
            <a:ext cx="1523762" cy="322064"/>
          </a:xfrm>
          <a:prstGeom prst="rect">
            <a:avLst/>
          </a:prstGeom>
          <a:noFill/>
          <a:ln/>
        </p:spPr>
        <p:txBody>
          <a:bodyPr wrap="none" lIns="0" tIns="0" rIns="0" bIns="0" rtlCol="0" anchor="t"/>
          <a:lstStyle/>
          <a:p>
            <a:pPr indent="0" marL="0">
              <a:lnSpc>
                <a:spcPts val="2500"/>
              </a:lnSpc>
              <a:buNone/>
            </a:pP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0392" y="2470904"/>
            <a:ext cx="4925497" cy="3287792"/>
          </a:xfrm>
          <a:prstGeom prst="rect">
            <a:avLst/>
          </a:prstGeom>
        </p:spPr>
      </p:pic>
      <p:sp>
        <p:nvSpPr>
          <p:cNvPr id="4" name="Text 0"/>
          <p:cNvSpPr/>
          <p:nvPr/>
        </p:nvSpPr>
        <p:spPr>
          <a:xfrm>
            <a:off x="6271736" y="826294"/>
            <a:ext cx="7276862" cy="659844"/>
          </a:xfrm>
          <a:prstGeom prst="rect">
            <a:avLst/>
          </a:prstGeom>
          <a:noFill/>
          <a:ln/>
        </p:spPr>
        <p:txBody>
          <a:bodyPr wrap="none" lIns="0" tIns="0" rIns="0" bIns="0" rtlCol="0" anchor="t"/>
          <a:lstStyle/>
          <a:p>
            <a:pPr indent="0" marL="0">
              <a:lnSpc>
                <a:spcPts val="5150"/>
              </a:lnSpc>
              <a:buNone/>
            </a:pPr>
            <a:r>
              <a:rPr lang="en-US" sz="4150" dirty="0">
                <a:solidFill>
                  <a:srgbClr val="FFFFFF"/>
                </a:solidFill>
                <a:latin typeface="Unbounded" pitchFamily="34" charset="0"/>
                <a:ea typeface="Unbounded" pitchFamily="34" charset="-122"/>
                <a:cs typeface="Unbounded" pitchFamily="34" charset="-120"/>
              </a:rPr>
              <a:t>IMPACT AND BENEFITS</a:t>
            </a:r>
            <a:endParaRPr lang="en-US" sz="4150" dirty="0"/>
          </a:p>
        </p:txBody>
      </p:sp>
      <p:pic>
        <p:nvPicPr>
          <p:cNvPr id="5" name="Image 2" descr="preencoded.png">    </p:cNvPr>
          <p:cNvPicPr>
            <a:picLocks noChangeAspect="1"/>
          </p:cNvPicPr>
          <p:nvPr/>
        </p:nvPicPr>
        <p:blipFill>
          <a:blip r:embed="rId3"/>
          <a:stretch>
            <a:fillRect/>
          </a:stretch>
        </p:blipFill>
        <p:spPr>
          <a:xfrm>
            <a:off x="6271736" y="1822609"/>
            <a:ext cx="1121926" cy="1795105"/>
          </a:xfrm>
          <a:prstGeom prst="rect">
            <a:avLst/>
          </a:prstGeom>
        </p:spPr>
      </p:pic>
      <p:sp>
        <p:nvSpPr>
          <p:cNvPr id="6" name="Text 1"/>
          <p:cNvSpPr/>
          <p:nvPr/>
        </p:nvSpPr>
        <p:spPr>
          <a:xfrm>
            <a:off x="7730133" y="2046923"/>
            <a:ext cx="2639854" cy="329922"/>
          </a:xfrm>
          <a:prstGeom prst="rect">
            <a:avLst/>
          </a:prstGeom>
          <a:noFill/>
          <a:ln/>
        </p:spPr>
        <p:txBody>
          <a:bodyPr wrap="none" lIns="0" tIns="0" rIns="0" bIns="0" rtlCol="0" anchor="t"/>
          <a:lstStyle/>
          <a:p>
            <a:pPr algn="l" indent="0" marL="0">
              <a:lnSpc>
                <a:spcPts val="2550"/>
              </a:lnSpc>
              <a:buNone/>
            </a:pPr>
            <a:r>
              <a:rPr lang="en-US" sz="2050" dirty="0">
                <a:solidFill>
                  <a:srgbClr val="CAD6DE"/>
                </a:solidFill>
                <a:latin typeface="Unbounded" pitchFamily="34" charset="0"/>
                <a:ea typeface="Unbounded" pitchFamily="34" charset="-122"/>
                <a:cs typeface="Unbounded" pitchFamily="34" charset="-120"/>
              </a:rPr>
              <a:t>Social</a:t>
            </a:r>
            <a:endParaRPr lang="en-US" sz="2050" dirty="0"/>
          </a:p>
        </p:txBody>
      </p:sp>
      <p:sp>
        <p:nvSpPr>
          <p:cNvPr id="7" name="Text 2"/>
          <p:cNvSpPr/>
          <p:nvPr/>
        </p:nvSpPr>
        <p:spPr>
          <a:xfrm>
            <a:off x="7730133" y="2511385"/>
            <a:ext cx="6114931" cy="718185"/>
          </a:xfrm>
          <a:prstGeom prst="rect">
            <a:avLst/>
          </a:prstGeom>
          <a:noFill/>
          <a:ln/>
        </p:spPr>
        <p:txBody>
          <a:bodyPr wrap="squar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Improved patient care and reduced wait times lead to better healthcare outcomes and experiences.</a:t>
            </a:r>
            <a:endParaRPr lang="en-US" sz="1750" dirty="0"/>
          </a:p>
        </p:txBody>
      </p:sp>
      <p:pic>
        <p:nvPicPr>
          <p:cNvPr id="8" name="Image 3" descr="preencoded.png">    </p:cNvPr>
          <p:cNvPicPr>
            <a:picLocks noChangeAspect="1"/>
          </p:cNvPicPr>
          <p:nvPr/>
        </p:nvPicPr>
        <p:blipFill>
          <a:blip r:embed="rId4"/>
          <a:stretch>
            <a:fillRect/>
          </a:stretch>
        </p:blipFill>
        <p:spPr>
          <a:xfrm>
            <a:off x="6271736" y="3617714"/>
            <a:ext cx="1121926" cy="1795105"/>
          </a:xfrm>
          <a:prstGeom prst="rect">
            <a:avLst/>
          </a:prstGeom>
        </p:spPr>
      </p:pic>
      <p:sp>
        <p:nvSpPr>
          <p:cNvPr id="9" name="Text 3"/>
          <p:cNvSpPr/>
          <p:nvPr/>
        </p:nvSpPr>
        <p:spPr>
          <a:xfrm>
            <a:off x="7730133" y="3842028"/>
            <a:ext cx="2639854" cy="329922"/>
          </a:xfrm>
          <a:prstGeom prst="rect">
            <a:avLst/>
          </a:prstGeom>
          <a:noFill/>
          <a:ln/>
        </p:spPr>
        <p:txBody>
          <a:bodyPr wrap="none" lIns="0" tIns="0" rIns="0" bIns="0" rtlCol="0" anchor="t"/>
          <a:lstStyle/>
          <a:p>
            <a:pPr algn="l" indent="0" marL="0">
              <a:lnSpc>
                <a:spcPts val="2550"/>
              </a:lnSpc>
              <a:buNone/>
            </a:pPr>
            <a:r>
              <a:rPr lang="en-US" sz="2050" dirty="0">
                <a:solidFill>
                  <a:srgbClr val="CAD6DE"/>
                </a:solidFill>
                <a:latin typeface="Unbounded" pitchFamily="34" charset="0"/>
                <a:ea typeface="Unbounded" pitchFamily="34" charset="-122"/>
                <a:cs typeface="Unbounded" pitchFamily="34" charset="-120"/>
              </a:rPr>
              <a:t>Economic</a:t>
            </a:r>
            <a:endParaRPr lang="en-US" sz="2050" dirty="0"/>
          </a:p>
        </p:txBody>
      </p:sp>
      <p:sp>
        <p:nvSpPr>
          <p:cNvPr id="10" name="Text 4"/>
          <p:cNvSpPr/>
          <p:nvPr/>
        </p:nvSpPr>
        <p:spPr>
          <a:xfrm>
            <a:off x="7730133" y="4306491"/>
            <a:ext cx="6114931" cy="718185"/>
          </a:xfrm>
          <a:prstGeom prst="rect">
            <a:avLst/>
          </a:prstGeom>
          <a:noFill/>
          <a:ln/>
        </p:spPr>
        <p:txBody>
          <a:bodyPr wrap="squar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Enhanced efficiency reduces operational costs, minimizes resource waste, and optimizes staff utilization.</a:t>
            </a:r>
            <a:endParaRPr lang="en-US" sz="1750" dirty="0"/>
          </a:p>
        </p:txBody>
      </p:sp>
      <p:pic>
        <p:nvPicPr>
          <p:cNvPr id="11" name="Image 4" descr="preencoded.png">    </p:cNvPr>
          <p:cNvPicPr>
            <a:picLocks noChangeAspect="1"/>
          </p:cNvPicPr>
          <p:nvPr/>
        </p:nvPicPr>
        <p:blipFill>
          <a:blip r:embed="rId5"/>
          <a:stretch>
            <a:fillRect/>
          </a:stretch>
        </p:blipFill>
        <p:spPr>
          <a:xfrm>
            <a:off x="6271736" y="5412819"/>
            <a:ext cx="1121926" cy="1990368"/>
          </a:xfrm>
          <a:prstGeom prst="rect">
            <a:avLst/>
          </a:prstGeom>
        </p:spPr>
      </p:pic>
      <p:sp>
        <p:nvSpPr>
          <p:cNvPr id="12" name="Text 5"/>
          <p:cNvSpPr/>
          <p:nvPr/>
        </p:nvSpPr>
        <p:spPr>
          <a:xfrm>
            <a:off x="7730133" y="5637133"/>
            <a:ext cx="2639854" cy="329922"/>
          </a:xfrm>
          <a:prstGeom prst="rect">
            <a:avLst/>
          </a:prstGeom>
          <a:noFill/>
          <a:ln/>
        </p:spPr>
        <p:txBody>
          <a:bodyPr wrap="none" lIns="0" tIns="0" rIns="0" bIns="0" rtlCol="0" anchor="t"/>
          <a:lstStyle/>
          <a:p>
            <a:pPr algn="l" indent="0" marL="0">
              <a:lnSpc>
                <a:spcPts val="2550"/>
              </a:lnSpc>
              <a:buNone/>
            </a:pPr>
            <a:r>
              <a:rPr lang="en-US" sz="2050" dirty="0">
                <a:solidFill>
                  <a:srgbClr val="CAD6DE"/>
                </a:solidFill>
                <a:latin typeface="Unbounded" pitchFamily="34" charset="0"/>
                <a:ea typeface="Unbounded" pitchFamily="34" charset="-122"/>
                <a:cs typeface="Unbounded" pitchFamily="34" charset="-120"/>
              </a:rPr>
              <a:t>Environmental</a:t>
            </a:r>
            <a:endParaRPr lang="en-US" sz="2050" dirty="0"/>
          </a:p>
        </p:txBody>
      </p:sp>
      <p:sp>
        <p:nvSpPr>
          <p:cNvPr id="13" name="Text 6"/>
          <p:cNvSpPr/>
          <p:nvPr/>
        </p:nvSpPr>
        <p:spPr>
          <a:xfrm>
            <a:off x="7730133" y="6101596"/>
            <a:ext cx="6114931" cy="1077278"/>
          </a:xfrm>
          <a:prstGeom prst="rect">
            <a:avLst/>
          </a:prstGeom>
          <a:noFill/>
          <a:ln/>
        </p:spPr>
        <p:txBody>
          <a:bodyPr wrap="squar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Efficient inventory management cuts down wastage of medical supplies and consumables, promoting sustainable hospital operations.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2024-09-09T02:47:28Z</dcterms:created>
  <dcterms:modified xsi:type="dcterms:W3CDTF">2024-09-09T02:47:28Z</dcterms:modified>
</cp:coreProperties>
</file>